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5.xml"/>
  <Override ContentType="application/vnd.openxmlformats-officedocument.presentationml.notesSlide+xml" PartName="/ppt/notesSlides/notesSlide19.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slideLayout+xml" PartName="/ppt/slideLayouts/slideLayout1.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2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23.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9"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 id="278" r:id="rId27"/>
    <p:sldId id="279" r:id="rId28"/>
    <p:sldId id="280" r:id="rId29"/>
    <p:sldId id="281" r:id="rId30"/>
  </p:sldIdLst>
  <p:sldSz cy="5143500" cx="9144000"/>
  <p:notesSz cx="5143500" cy="9144000"/>
  <p:embeddedFontLst>
    <p:embeddedFont>
      <p:font typeface="Arial Black"/>
      <p:regular r:id="rId31"/>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20" Type="http://schemas.openxmlformats.org/officeDocument/2006/relationships/slide" Target="slides/slide16.xml"/><Relationship Id="rId22" Type="http://schemas.openxmlformats.org/officeDocument/2006/relationships/slide" Target="slides/slide18.xml"/><Relationship Id="rId21" Type="http://schemas.openxmlformats.org/officeDocument/2006/relationships/slide" Target="slides/slide17.xml"/><Relationship Id="rId24" Type="http://schemas.openxmlformats.org/officeDocument/2006/relationships/slide" Target="slides/slide20.xml"/><Relationship Id="rId23" Type="http://schemas.openxmlformats.org/officeDocument/2006/relationships/slide" Target="slides/slide19.xml"/><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26" Type="http://schemas.openxmlformats.org/officeDocument/2006/relationships/slide" Target="slides/slide22.xml"/><Relationship Id="rId25" Type="http://schemas.openxmlformats.org/officeDocument/2006/relationships/slide" Target="slides/slide21.xml"/><Relationship Id="rId28" Type="http://schemas.openxmlformats.org/officeDocument/2006/relationships/slide" Target="slides/slide24.xml"/><Relationship Id="rId27" Type="http://schemas.openxmlformats.org/officeDocument/2006/relationships/slide" Target="slides/slide23.xml"/><Relationship Id="rId5" Type="http://schemas.openxmlformats.org/officeDocument/2006/relationships/slide" Target="slides/slide1.xml"/><Relationship Id="rId6" Type="http://schemas.openxmlformats.org/officeDocument/2006/relationships/slide" Target="slides/slide2.xml"/><Relationship Id="rId29" Type="http://schemas.openxmlformats.org/officeDocument/2006/relationships/slide" Target="slides/slide25.xml"/><Relationship Id="rId7" Type="http://schemas.openxmlformats.org/officeDocument/2006/relationships/slide" Target="slides/slide3.xml"/><Relationship Id="rId8" Type="http://schemas.openxmlformats.org/officeDocument/2006/relationships/slide" Target="slides/slide4.xml"/><Relationship Id="rId31" Type="http://schemas.openxmlformats.org/officeDocument/2006/relationships/font" Target="fonts/ArialBlack-regular.fntdata"/><Relationship Id="rId30" Type="http://schemas.openxmlformats.org/officeDocument/2006/relationships/slide" Target="slides/slide26.xml"/><Relationship Id="rId11" Type="http://schemas.openxmlformats.org/officeDocument/2006/relationships/slide" Target="slides/slide7.xml"/><Relationship Id="rId10" Type="http://schemas.openxmlformats.org/officeDocument/2006/relationships/slide" Target="slides/slide6.xml"/><Relationship Id="rId13" Type="http://schemas.openxmlformats.org/officeDocument/2006/relationships/slide" Target="slides/slide9.xml"/><Relationship Id="rId12" Type="http://schemas.openxmlformats.org/officeDocument/2006/relationships/slide" Target="slides/slide8.xml"/><Relationship Id="rId15" Type="http://schemas.openxmlformats.org/officeDocument/2006/relationships/slide" Target="slides/slide11.xml"/><Relationship Id="rId14" Type="http://schemas.openxmlformats.org/officeDocument/2006/relationships/slide" Target="slides/slide10.xml"/><Relationship Id="rId17" Type="http://schemas.openxmlformats.org/officeDocument/2006/relationships/slide" Target="slides/slide13.xml"/><Relationship Id="rId16" Type="http://schemas.openxmlformats.org/officeDocument/2006/relationships/slide" Target="slides/slide12.xml"/><Relationship Id="rId19" Type="http://schemas.openxmlformats.org/officeDocument/2006/relationships/slide" Target="slides/slide15.xml"/><Relationship Id="rId18" Type="http://schemas.openxmlformats.org/officeDocument/2006/relationships/slide" Target="slides/slide1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8788"/>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884613" y="0"/>
            <a:ext cx="2971800" cy="458788"/>
          </a:xfrm>
          <a:prstGeom prst="rect">
            <a:avLst/>
          </a:prstGeom>
          <a:noFill/>
          <a:ln>
            <a:noFill/>
          </a:ln>
        </p:spPr>
        <p:txBody>
          <a:bodyPr anchorCtr="0" anchor="t" bIns="45700" lIns="91425" spcFirstLastPara="1" rIns="91425" wrap="square" tIns="45700">
            <a:noAutofit/>
          </a:bodyPr>
          <a:lstStyle>
            <a:lvl1pPr lvl="0" marR="0" rtl="0" algn="r">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indent="-228600" lvl="1" marL="914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2pPr>
            <a:lvl3pPr indent="-228600" lvl="2" marL="1371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3pPr>
            <a:lvl4pPr indent="-228600" lvl="3" marL="1828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4pPr>
            <a:lvl5pPr indent="-228600" lvl="4" marL="22860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5pPr>
            <a:lvl6pPr indent="-228600" lvl="5" marL="2743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6pPr>
            <a:lvl7pPr indent="-228600" lvl="6" marL="3200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7pPr>
            <a:lvl8pPr indent="-228600" lvl="7" marL="3657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8pPr>
            <a:lvl9pPr indent="-228600" lvl="8" marL="4114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 name="Shape 11"/>
        <p:cNvGrpSpPr/>
        <p:nvPr/>
      </p:nvGrpSpPr>
      <p:grpSpPr>
        <a:xfrm>
          <a:off x="0" y="0"/>
          <a:ext cx="0" cy="0"/>
          <a:chOff x="0" y="0"/>
          <a:chExt cx="0" cy="0"/>
        </a:xfrm>
      </p:grpSpPr>
      <p:sp>
        <p:nvSpPr>
          <p:cNvPr id="12" name="Google Shape;12;p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3" name="Google Shape;13;p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4" name="Google Shape;14;p1: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7" name="Shape 337"/>
        <p:cNvGrpSpPr/>
        <p:nvPr/>
      </p:nvGrpSpPr>
      <p:grpSpPr>
        <a:xfrm>
          <a:off x="0" y="0"/>
          <a:ext cx="0" cy="0"/>
          <a:chOff x="0" y="0"/>
          <a:chExt cx="0" cy="0"/>
        </a:xfrm>
      </p:grpSpPr>
      <p:sp>
        <p:nvSpPr>
          <p:cNvPr id="338" name="Google Shape;338;p1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39" name="Google Shape;339;p1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40" name="Google Shape;340;p12: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4" name="Shape 364"/>
        <p:cNvGrpSpPr/>
        <p:nvPr/>
      </p:nvGrpSpPr>
      <p:grpSpPr>
        <a:xfrm>
          <a:off x="0" y="0"/>
          <a:ext cx="0" cy="0"/>
          <a:chOff x="0" y="0"/>
          <a:chExt cx="0" cy="0"/>
        </a:xfrm>
      </p:grpSpPr>
      <p:sp>
        <p:nvSpPr>
          <p:cNvPr id="365" name="Google Shape;365;p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66" name="Google Shape;366;p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67" name="Google Shape;367;p6: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5" name="Shape 385"/>
        <p:cNvGrpSpPr/>
        <p:nvPr/>
      </p:nvGrpSpPr>
      <p:grpSpPr>
        <a:xfrm>
          <a:off x="0" y="0"/>
          <a:ext cx="0" cy="0"/>
          <a:chOff x="0" y="0"/>
          <a:chExt cx="0" cy="0"/>
        </a:xfrm>
      </p:grpSpPr>
      <p:sp>
        <p:nvSpPr>
          <p:cNvPr id="386" name="Google Shape;386;p1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87" name="Google Shape;387;p1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88" name="Google Shape;388;p13: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9" name="Shape 439"/>
        <p:cNvGrpSpPr/>
        <p:nvPr/>
      </p:nvGrpSpPr>
      <p:grpSpPr>
        <a:xfrm>
          <a:off x="0" y="0"/>
          <a:ext cx="0" cy="0"/>
          <a:chOff x="0" y="0"/>
          <a:chExt cx="0" cy="0"/>
        </a:xfrm>
      </p:grpSpPr>
      <p:sp>
        <p:nvSpPr>
          <p:cNvPr id="440" name="Google Shape;440;p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41" name="Google Shape;441;p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42" name="Google Shape;442;p7: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1" name="Shape 481"/>
        <p:cNvGrpSpPr/>
        <p:nvPr/>
      </p:nvGrpSpPr>
      <p:grpSpPr>
        <a:xfrm>
          <a:off x="0" y="0"/>
          <a:ext cx="0" cy="0"/>
          <a:chOff x="0" y="0"/>
          <a:chExt cx="0" cy="0"/>
        </a:xfrm>
      </p:grpSpPr>
      <p:sp>
        <p:nvSpPr>
          <p:cNvPr id="482" name="Google Shape;482;p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83" name="Google Shape;483;p9: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84" name="Google Shape;484;p9: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11" name="Shape 511"/>
        <p:cNvGrpSpPr/>
        <p:nvPr/>
      </p:nvGrpSpPr>
      <p:grpSpPr>
        <a:xfrm>
          <a:off x="0" y="0"/>
          <a:ext cx="0" cy="0"/>
          <a:chOff x="0" y="0"/>
          <a:chExt cx="0" cy="0"/>
        </a:xfrm>
      </p:grpSpPr>
      <p:sp>
        <p:nvSpPr>
          <p:cNvPr id="512" name="Google Shape;512;g3df6a76a793_0_33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13" name="Google Shape;513;g3df6a76a793_0_331: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14" name="Google Shape;514;g3df6a76a793_0_331: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47" name="Shape 547"/>
        <p:cNvGrpSpPr/>
        <p:nvPr/>
      </p:nvGrpSpPr>
      <p:grpSpPr>
        <a:xfrm>
          <a:off x="0" y="0"/>
          <a:ext cx="0" cy="0"/>
          <a:chOff x="0" y="0"/>
          <a:chExt cx="0" cy="0"/>
        </a:xfrm>
      </p:grpSpPr>
      <p:sp>
        <p:nvSpPr>
          <p:cNvPr id="548" name="Google Shape;548;p1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49" name="Google Shape;549;p1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50" name="Google Shape;550;p15: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7" name="Shape 567"/>
        <p:cNvGrpSpPr/>
        <p:nvPr/>
      </p:nvGrpSpPr>
      <p:grpSpPr>
        <a:xfrm>
          <a:off x="0" y="0"/>
          <a:ext cx="0" cy="0"/>
          <a:chOff x="0" y="0"/>
          <a:chExt cx="0" cy="0"/>
        </a:xfrm>
      </p:grpSpPr>
      <p:sp>
        <p:nvSpPr>
          <p:cNvPr id="568" name="Google Shape;568;p1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69" name="Google Shape;569;p1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70" name="Google Shape;570;p16: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10" name="Shape 610"/>
        <p:cNvGrpSpPr/>
        <p:nvPr/>
      </p:nvGrpSpPr>
      <p:grpSpPr>
        <a:xfrm>
          <a:off x="0" y="0"/>
          <a:ext cx="0" cy="0"/>
          <a:chOff x="0" y="0"/>
          <a:chExt cx="0" cy="0"/>
        </a:xfrm>
      </p:grpSpPr>
      <p:sp>
        <p:nvSpPr>
          <p:cNvPr id="611" name="Google Shape;611;p1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12" name="Google Shape;612;p1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613" name="Google Shape;613;p17: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89" name="Shape 689"/>
        <p:cNvGrpSpPr/>
        <p:nvPr/>
      </p:nvGrpSpPr>
      <p:grpSpPr>
        <a:xfrm>
          <a:off x="0" y="0"/>
          <a:ext cx="0" cy="0"/>
          <a:chOff x="0" y="0"/>
          <a:chExt cx="0" cy="0"/>
        </a:xfrm>
      </p:grpSpPr>
      <p:sp>
        <p:nvSpPr>
          <p:cNvPr id="690" name="Google Shape;690;p1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91" name="Google Shape;691;p18: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692" name="Google Shape;692;p18: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 name="Shape 31"/>
        <p:cNvGrpSpPr/>
        <p:nvPr/>
      </p:nvGrpSpPr>
      <p:grpSpPr>
        <a:xfrm>
          <a:off x="0" y="0"/>
          <a:ext cx="0" cy="0"/>
          <a:chOff x="0" y="0"/>
          <a:chExt cx="0" cy="0"/>
        </a:xfrm>
      </p:grpSpPr>
      <p:sp>
        <p:nvSpPr>
          <p:cNvPr id="32" name="Google Shape;32;p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3" name="Google Shape;33;p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4" name="Google Shape;34;p2: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46" name="Shape 746"/>
        <p:cNvGrpSpPr/>
        <p:nvPr/>
      </p:nvGrpSpPr>
      <p:grpSpPr>
        <a:xfrm>
          <a:off x="0" y="0"/>
          <a:ext cx="0" cy="0"/>
          <a:chOff x="0" y="0"/>
          <a:chExt cx="0" cy="0"/>
        </a:xfrm>
      </p:grpSpPr>
      <p:sp>
        <p:nvSpPr>
          <p:cNvPr id="747" name="Google Shape;747;p1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48" name="Google Shape;748;p19: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749" name="Google Shape;749;p19: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66" name="Shape 766"/>
        <p:cNvGrpSpPr/>
        <p:nvPr/>
      </p:nvGrpSpPr>
      <p:grpSpPr>
        <a:xfrm>
          <a:off x="0" y="0"/>
          <a:ext cx="0" cy="0"/>
          <a:chOff x="0" y="0"/>
          <a:chExt cx="0" cy="0"/>
        </a:xfrm>
      </p:grpSpPr>
      <p:sp>
        <p:nvSpPr>
          <p:cNvPr id="767" name="Google Shape;767;p2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68" name="Google Shape;768;p20: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769" name="Google Shape;769;p20: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38" name="Shape 838"/>
        <p:cNvGrpSpPr/>
        <p:nvPr/>
      </p:nvGrpSpPr>
      <p:grpSpPr>
        <a:xfrm>
          <a:off x="0" y="0"/>
          <a:ext cx="0" cy="0"/>
          <a:chOff x="0" y="0"/>
          <a:chExt cx="0" cy="0"/>
        </a:xfrm>
      </p:grpSpPr>
      <p:sp>
        <p:nvSpPr>
          <p:cNvPr id="839" name="Google Shape;839;p2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40" name="Google Shape;840;p2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841" name="Google Shape;841;p21: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09" name="Shape 909"/>
        <p:cNvGrpSpPr/>
        <p:nvPr/>
      </p:nvGrpSpPr>
      <p:grpSpPr>
        <a:xfrm>
          <a:off x="0" y="0"/>
          <a:ext cx="0" cy="0"/>
          <a:chOff x="0" y="0"/>
          <a:chExt cx="0" cy="0"/>
        </a:xfrm>
      </p:grpSpPr>
      <p:sp>
        <p:nvSpPr>
          <p:cNvPr id="910" name="Google Shape;910;p2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11" name="Google Shape;911;p2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912" name="Google Shape;912;p22: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79" name="Shape 979"/>
        <p:cNvGrpSpPr/>
        <p:nvPr/>
      </p:nvGrpSpPr>
      <p:grpSpPr>
        <a:xfrm>
          <a:off x="0" y="0"/>
          <a:ext cx="0" cy="0"/>
          <a:chOff x="0" y="0"/>
          <a:chExt cx="0" cy="0"/>
        </a:xfrm>
      </p:grpSpPr>
      <p:sp>
        <p:nvSpPr>
          <p:cNvPr id="980" name="Google Shape;980;p2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81" name="Google Shape;981;p2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982" name="Google Shape;982;p23: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04" name="Shape 1004"/>
        <p:cNvGrpSpPr/>
        <p:nvPr/>
      </p:nvGrpSpPr>
      <p:grpSpPr>
        <a:xfrm>
          <a:off x="0" y="0"/>
          <a:ext cx="0" cy="0"/>
          <a:chOff x="0" y="0"/>
          <a:chExt cx="0" cy="0"/>
        </a:xfrm>
      </p:grpSpPr>
      <p:sp>
        <p:nvSpPr>
          <p:cNvPr id="1005" name="Google Shape;1005;p2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06" name="Google Shape;1006;p2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007" name="Google Shape;1007;p24: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29" name="Shape 1029"/>
        <p:cNvGrpSpPr/>
        <p:nvPr/>
      </p:nvGrpSpPr>
      <p:grpSpPr>
        <a:xfrm>
          <a:off x="0" y="0"/>
          <a:ext cx="0" cy="0"/>
          <a:chOff x="0" y="0"/>
          <a:chExt cx="0" cy="0"/>
        </a:xfrm>
      </p:grpSpPr>
      <p:sp>
        <p:nvSpPr>
          <p:cNvPr id="1030" name="Google Shape;1030;p2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31" name="Google Shape;1031;p2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032" name="Google Shape;1032;p25: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6" name="Shape 76"/>
        <p:cNvGrpSpPr/>
        <p:nvPr/>
      </p:nvGrpSpPr>
      <p:grpSpPr>
        <a:xfrm>
          <a:off x="0" y="0"/>
          <a:ext cx="0" cy="0"/>
          <a:chOff x="0" y="0"/>
          <a:chExt cx="0" cy="0"/>
        </a:xfrm>
      </p:grpSpPr>
      <p:sp>
        <p:nvSpPr>
          <p:cNvPr id="77" name="Google Shape;77;p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8" name="Google Shape;78;p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79" name="Google Shape;79;p3: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4" name="Shape 94"/>
        <p:cNvGrpSpPr/>
        <p:nvPr/>
      </p:nvGrpSpPr>
      <p:grpSpPr>
        <a:xfrm>
          <a:off x="0" y="0"/>
          <a:ext cx="0" cy="0"/>
          <a:chOff x="0" y="0"/>
          <a:chExt cx="0" cy="0"/>
        </a:xfrm>
      </p:grpSpPr>
      <p:sp>
        <p:nvSpPr>
          <p:cNvPr id="95" name="Google Shape;95;p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6" name="Google Shape;96;p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97" name="Google Shape;97;p4: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2" name="Shape 132"/>
        <p:cNvGrpSpPr/>
        <p:nvPr/>
      </p:nvGrpSpPr>
      <p:grpSpPr>
        <a:xfrm>
          <a:off x="0" y="0"/>
          <a:ext cx="0" cy="0"/>
          <a:chOff x="0" y="0"/>
          <a:chExt cx="0" cy="0"/>
        </a:xfrm>
      </p:grpSpPr>
      <p:sp>
        <p:nvSpPr>
          <p:cNvPr id="133" name="Google Shape;133;g3df6a76a793_0_43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34" name="Google Shape;134;g3df6a76a793_0_433: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35" name="Google Shape;135;g3df6a76a793_0_433: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1" name="Shape 211"/>
        <p:cNvGrpSpPr/>
        <p:nvPr/>
      </p:nvGrpSpPr>
      <p:grpSpPr>
        <a:xfrm>
          <a:off x="0" y="0"/>
          <a:ext cx="0" cy="0"/>
          <a:chOff x="0" y="0"/>
          <a:chExt cx="0" cy="0"/>
        </a:xfrm>
      </p:grpSpPr>
      <p:sp>
        <p:nvSpPr>
          <p:cNvPr id="212" name="Google Shape;212;p1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13" name="Google Shape;213;p10: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14" name="Google Shape;214;p10: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0" name="Shape 230"/>
        <p:cNvGrpSpPr/>
        <p:nvPr/>
      </p:nvGrpSpPr>
      <p:grpSpPr>
        <a:xfrm>
          <a:off x="0" y="0"/>
          <a:ext cx="0" cy="0"/>
          <a:chOff x="0" y="0"/>
          <a:chExt cx="0" cy="0"/>
        </a:xfrm>
      </p:grpSpPr>
      <p:sp>
        <p:nvSpPr>
          <p:cNvPr id="231" name="Google Shape;231;p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32" name="Google Shape;232;p8: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33" name="Google Shape;233;p8: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9" name="Shape 269"/>
        <p:cNvGrpSpPr/>
        <p:nvPr/>
      </p:nvGrpSpPr>
      <p:grpSpPr>
        <a:xfrm>
          <a:off x="0" y="0"/>
          <a:ext cx="0" cy="0"/>
          <a:chOff x="0" y="0"/>
          <a:chExt cx="0" cy="0"/>
        </a:xfrm>
      </p:grpSpPr>
      <p:sp>
        <p:nvSpPr>
          <p:cNvPr id="270" name="Google Shape;270;g3df6a76a793_0_39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71" name="Google Shape;271;g3df6a76a793_0_395: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72" name="Google Shape;272;g3df6a76a793_0_395: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3" name="Shape 293"/>
        <p:cNvGrpSpPr/>
        <p:nvPr/>
      </p:nvGrpSpPr>
      <p:grpSpPr>
        <a:xfrm>
          <a:off x="0" y="0"/>
          <a:ext cx="0" cy="0"/>
          <a:chOff x="0" y="0"/>
          <a:chExt cx="0" cy="0"/>
        </a:xfrm>
      </p:grpSpPr>
      <p:sp>
        <p:nvSpPr>
          <p:cNvPr id="294" name="Google Shape;294;p1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95" name="Google Shape;295;p1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96" name="Google Shape;296;p11: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EFAULT">
  <p:cSld name="DEFAULT">
    <p:bg>
      <p:bgPr>
        <a:solidFill>
          <a:schemeClr val="lt1"/>
        </a:solidFill>
      </p:bgPr>
    </p:bg>
    <p:spTree>
      <p:nvGrpSpPr>
        <p:cNvPr id="10" name="Shape 10"/>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 name="Shape 9"/>
        <p:cNvGrpSpPr/>
        <p:nvPr/>
      </p:nvGrpSpPr>
      <p:grpSpPr>
        <a:xfrm>
          <a:off x="0" y="0"/>
          <a:ext cx="0" cy="0"/>
          <a:chOff x="0" y="0"/>
          <a:chExt cx="0" cy="0"/>
        </a:xfrm>
      </p:grpSpPr>
    </p:spTree>
  </p:cSld>
  <p:clrMap accent1="accent1" accent2="accent2" accent3="accent3" accent4="accent4" accent5="accent5" accent6="accent6" bg1="lt1" bg2="dk2" tx1="dk1" tx2="lt2" folHlink="folHlink" hlink="hlink"/>
  <p:sldLayoutIdLst>
    <p:sldLayoutId id="2147483648" r:id="rId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1.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0D0D2B"/>
        </a:solidFill>
      </p:bgPr>
    </p:bg>
    <p:spTree>
      <p:nvGrpSpPr>
        <p:cNvPr id="15" name="Shape 15"/>
        <p:cNvGrpSpPr/>
        <p:nvPr/>
      </p:nvGrpSpPr>
      <p:grpSpPr>
        <a:xfrm>
          <a:off x="0" y="0"/>
          <a:ext cx="0" cy="0"/>
          <a:chOff x="0" y="0"/>
          <a:chExt cx="0" cy="0"/>
        </a:xfrm>
      </p:grpSpPr>
      <p:sp>
        <p:nvSpPr>
          <p:cNvPr id="16" name="Google Shape;16;p3"/>
          <p:cNvSpPr/>
          <p:nvPr/>
        </p:nvSpPr>
        <p:spPr>
          <a:xfrm>
            <a:off x="0" y="0"/>
            <a:ext cx="73152" cy="5143500"/>
          </a:xfrm>
          <a:prstGeom prst="rect">
            <a:avLst/>
          </a:prstGeom>
          <a:solidFill>
            <a:srgbClr val="00C27C"/>
          </a:solidFill>
          <a:ln cap="flat" cmpd="sng" w="12700">
            <a:solidFill>
              <a:srgbClr val="00C27C"/>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 name="Google Shape;17;p3"/>
          <p:cNvSpPr/>
          <p:nvPr/>
        </p:nvSpPr>
        <p:spPr>
          <a:xfrm>
            <a:off x="5303520" y="-1371600"/>
            <a:ext cx="5943600" cy="5943600"/>
          </a:xfrm>
          <a:prstGeom prst="ellipse">
            <a:avLst/>
          </a:prstGeom>
          <a:solidFill>
            <a:srgbClr val="00A869">
              <a:alpha val="9019"/>
            </a:srgbClr>
          </a:solidFill>
          <a:ln cap="flat" cmpd="sng" w="12700">
            <a:solidFill>
              <a:srgbClr val="00A869"/>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 name="Google Shape;18;p3"/>
          <p:cNvSpPr/>
          <p:nvPr/>
        </p:nvSpPr>
        <p:spPr>
          <a:xfrm>
            <a:off x="6217920" y="182880"/>
            <a:ext cx="4114800" cy="4114800"/>
          </a:xfrm>
          <a:prstGeom prst="ellipse">
            <a:avLst/>
          </a:prstGeom>
          <a:solidFill>
            <a:srgbClr val="00C27C">
              <a:alpha val="12156"/>
            </a:srgbClr>
          </a:solidFill>
          <a:ln cap="flat" cmpd="sng" w="12700">
            <a:solidFill>
              <a:srgbClr val="00C27C"/>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 name="Google Shape;19;p3"/>
          <p:cNvSpPr/>
          <p:nvPr/>
        </p:nvSpPr>
        <p:spPr>
          <a:xfrm>
            <a:off x="457200" y="457200"/>
            <a:ext cx="6400800" cy="32004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00C27C"/>
              </a:buClr>
              <a:buSzPts val="1000"/>
              <a:buFont typeface="Arial"/>
              <a:buNone/>
            </a:pPr>
            <a:r>
              <a:rPr b="1" i="0" lang="en-US" sz="1000" u="none" cap="none" strike="noStrike">
                <a:solidFill>
                  <a:srgbClr val="00C27C"/>
                </a:solidFill>
                <a:latin typeface="Arial"/>
                <a:ea typeface="Arial"/>
                <a:cs typeface="Arial"/>
                <a:sym typeface="Arial"/>
              </a:rPr>
              <a:t>REVPARTNERS · ALLBOUND ACADEMY</a:t>
            </a:r>
            <a:endParaRPr b="0" i="0" sz="1000" u="none" cap="none" strike="noStrike">
              <a:solidFill>
                <a:schemeClr val="dk1"/>
              </a:solidFill>
              <a:latin typeface="Calibri"/>
              <a:ea typeface="Calibri"/>
              <a:cs typeface="Calibri"/>
              <a:sym typeface="Calibri"/>
            </a:endParaRPr>
          </a:p>
        </p:txBody>
      </p:sp>
      <p:sp>
        <p:nvSpPr>
          <p:cNvPr id="20" name="Google Shape;20;p3"/>
          <p:cNvSpPr/>
          <p:nvPr/>
        </p:nvSpPr>
        <p:spPr>
          <a:xfrm>
            <a:off x="457200" y="868680"/>
            <a:ext cx="1920240" cy="292608"/>
          </a:xfrm>
          <a:prstGeom prst="roundRect">
            <a:avLst>
              <a:gd fmla="val 12500" name="adj"/>
            </a:avLst>
          </a:prstGeom>
          <a:solidFill>
            <a:srgbClr val="00A869"/>
          </a:solidFill>
          <a:ln cap="flat" cmpd="sng" w="12700">
            <a:solidFill>
              <a:srgbClr val="00A869"/>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 name="Google Shape;21;p3"/>
          <p:cNvSpPr/>
          <p:nvPr/>
        </p:nvSpPr>
        <p:spPr>
          <a:xfrm>
            <a:off x="457200" y="868680"/>
            <a:ext cx="1920240" cy="292608"/>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Clr>
                <a:srgbClr val="FFFFFF"/>
              </a:buClr>
              <a:buSzPts val="900"/>
              <a:buFont typeface="Arial"/>
              <a:buNone/>
            </a:pPr>
            <a:r>
              <a:rPr b="1" i="0" lang="en-US" sz="900" u="none" cap="none" strike="noStrike">
                <a:solidFill>
                  <a:srgbClr val="FFFFFF"/>
                </a:solidFill>
                <a:latin typeface="Arial"/>
                <a:ea typeface="Arial"/>
                <a:cs typeface="Arial"/>
                <a:sym typeface="Arial"/>
              </a:rPr>
              <a:t>PARTICIPANT WORKBOOK</a:t>
            </a:r>
            <a:endParaRPr b="0" i="0" sz="900" u="none" cap="none" strike="noStrike">
              <a:solidFill>
                <a:schemeClr val="dk1"/>
              </a:solidFill>
              <a:latin typeface="Calibri"/>
              <a:ea typeface="Calibri"/>
              <a:cs typeface="Calibri"/>
              <a:sym typeface="Calibri"/>
            </a:endParaRPr>
          </a:p>
        </p:txBody>
      </p:sp>
      <p:sp>
        <p:nvSpPr>
          <p:cNvPr id="22" name="Google Shape;22;p3"/>
          <p:cNvSpPr/>
          <p:nvPr/>
        </p:nvSpPr>
        <p:spPr>
          <a:xfrm>
            <a:off x="457200" y="1261872"/>
            <a:ext cx="8229600" cy="169164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FFFFFF"/>
              </a:buClr>
              <a:buSzPts val="5600"/>
              <a:buFont typeface="Arial Black"/>
              <a:buNone/>
            </a:pPr>
            <a:r>
              <a:rPr b="1" lang="en-US" sz="5600">
                <a:solidFill>
                  <a:srgbClr val="FFFFFF"/>
                </a:solidFill>
                <a:latin typeface="Arial Black"/>
                <a:ea typeface="Arial Black"/>
                <a:cs typeface="Arial Black"/>
                <a:sym typeface="Arial Black"/>
              </a:rPr>
              <a:t>The Allbound Blueprint</a:t>
            </a:r>
            <a:endParaRPr b="0" i="0" sz="5600" u="none" cap="none" strike="noStrike">
              <a:solidFill>
                <a:schemeClr val="dk1"/>
              </a:solidFill>
              <a:latin typeface="Calibri"/>
              <a:ea typeface="Calibri"/>
              <a:cs typeface="Calibri"/>
              <a:sym typeface="Calibri"/>
            </a:endParaRPr>
          </a:p>
        </p:txBody>
      </p:sp>
      <p:sp>
        <p:nvSpPr>
          <p:cNvPr id="23" name="Google Shape;23;p3"/>
          <p:cNvSpPr/>
          <p:nvPr/>
        </p:nvSpPr>
        <p:spPr>
          <a:xfrm>
            <a:off x="457200" y="3063240"/>
            <a:ext cx="6400800" cy="50292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AABBCC"/>
              </a:buClr>
              <a:buSzPts val="1800"/>
              <a:buFont typeface="Arial"/>
              <a:buNone/>
            </a:pPr>
            <a:r>
              <a:rPr b="0" i="0" lang="en-US" sz="1800" u="none" cap="none" strike="noStrike">
                <a:solidFill>
                  <a:srgbClr val="AABBCC"/>
                </a:solidFill>
                <a:latin typeface="Arial"/>
                <a:ea typeface="Arial"/>
                <a:cs typeface="Arial"/>
                <a:sym typeface="Arial"/>
              </a:rPr>
              <a:t>Your working document for all 5 sessions. Build your Allbound system here as you go.</a:t>
            </a:r>
            <a:endParaRPr b="0" i="0" sz="1800" u="none" cap="none" strike="noStrike">
              <a:solidFill>
                <a:schemeClr val="dk1"/>
              </a:solidFill>
              <a:latin typeface="Calibri"/>
              <a:ea typeface="Calibri"/>
              <a:cs typeface="Calibri"/>
              <a:sym typeface="Calibri"/>
            </a:endParaRPr>
          </a:p>
        </p:txBody>
      </p:sp>
      <p:sp>
        <p:nvSpPr>
          <p:cNvPr id="24" name="Google Shape;24;p3"/>
          <p:cNvSpPr/>
          <p:nvPr/>
        </p:nvSpPr>
        <p:spPr>
          <a:xfrm>
            <a:off x="457200" y="3730752"/>
            <a:ext cx="2606040" cy="347472"/>
          </a:xfrm>
          <a:prstGeom prst="roundRect">
            <a:avLst>
              <a:gd fmla="val 13158" name="adj"/>
            </a:avLst>
          </a:prstGeom>
          <a:solidFill>
            <a:srgbClr val="00A869">
              <a:alpha val="30196"/>
            </a:srgbClr>
          </a:solidFill>
          <a:ln cap="flat" cmpd="sng" w="12700">
            <a:solidFill>
              <a:srgbClr val="00C27C"/>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 name="Google Shape;25;p3"/>
          <p:cNvSpPr/>
          <p:nvPr/>
        </p:nvSpPr>
        <p:spPr>
          <a:xfrm>
            <a:off x="457200" y="3730752"/>
            <a:ext cx="2606040" cy="347472"/>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Clr>
                <a:srgbClr val="FFFFFF"/>
              </a:buClr>
              <a:buSzPts val="1100"/>
              <a:buFont typeface="Arial"/>
              <a:buNone/>
            </a:pPr>
            <a:r>
              <a:rPr b="1" i="0" lang="en-US" sz="1100" u="none" cap="none" strike="noStrike">
                <a:solidFill>
                  <a:srgbClr val="FFFFFF"/>
                </a:solidFill>
                <a:latin typeface="Arial"/>
                <a:ea typeface="Arial"/>
                <a:cs typeface="Arial"/>
                <a:sym typeface="Arial"/>
              </a:rPr>
              <a:t>5 Sessions</a:t>
            </a:r>
            <a:endParaRPr b="0" i="0" sz="1100" u="none" cap="none" strike="noStrike">
              <a:solidFill>
                <a:schemeClr val="dk1"/>
              </a:solidFill>
              <a:latin typeface="Calibri"/>
              <a:ea typeface="Calibri"/>
              <a:cs typeface="Calibri"/>
              <a:sym typeface="Calibri"/>
            </a:endParaRPr>
          </a:p>
        </p:txBody>
      </p:sp>
      <p:sp>
        <p:nvSpPr>
          <p:cNvPr id="26" name="Google Shape;26;p3"/>
          <p:cNvSpPr/>
          <p:nvPr/>
        </p:nvSpPr>
        <p:spPr>
          <a:xfrm>
            <a:off x="3246120" y="3730752"/>
            <a:ext cx="2606040" cy="347472"/>
          </a:xfrm>
          <a:prstGeom prst="roundRect">
            <a:avLst>
              <a:gd fmla="val 13158" name="adj"/>
            </a:avLst>
          </a:prstGeom>
          <a:solidFill>
            <a:srgbClr val="00A869">
              <a:alpha val="30196"/>
            </a:srgbClr>
          </a:solidFill>
          <a:ln cap="flat" cmpd="sng" w="12700">
            <a:solidFill>
              <a:srgbClr val="00C27C"/>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 name="Google Shape;27;p3"/>
          <p:cNvSpPr/>
          <p:nvPr/>
        </p:nvSpPr>
        <p:spPr>
          <a:xfrm>
            <a:off x="3246120" y="3730752"/>
            <a:ext cx="2606040" cy="347472"/>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Clr>
                <a:srgbClr val="FFFFFF"/>
              </a:buClr>
              <a:buSzPts val="1100"/>
              <a:buFont typeface="Arial"/>
              <a:buNone/>
            </a:pPr>
            <a:r>
              <a:rPr b="1" i="0" lang="en-US" sz="1100" u="none" cap="none" strike="noStrike">
                <a:solidFill>
                  <a:srgbClr val="FFFFFF"/>
                </a:solidFill>
                <a:latin typeface="Arial"/>
                <a:ea typeface="Arial"/>
                <a:cs typeface="Arial"/>
                <a:sym typeface="Arial"/>
              </a:rPr>
              <a:t>Cert Deliverable</a:t>
            </a:r>
            <a:endParaRPr b="0" i="0" sz="1100" u="none" cap="none" strike="noStrike">
              <a:solidFill>
                <a:schemeClr val="dk1"/>
              </a:solidFill>
              <a:latin typeface="Calibri"/>
              <a:ea typeface="Calibri"/>
              <a:cs typeface="Calibri"/>
              <a:sym typeface="Calibri"/>
            </a:endParaRPr>
          </a:p>
        </p:txBody>
      </p:sp>
      <p:sp>
        <p:nvSpPr>
          <p:cNvPr id="28" name="Google Shape;28;p3"/>
          <p:cNvSpPr/>
          <p:nvPr/>
        </p:nvSpPr>
        <p:spPr>
          <a:xfrm>
            <a:off x="6035040" y="3730752"/>
            <a:ext cx="2606040" cy="347472"/>
          </a:xfrm>
          <a:prstGeom prst="roundRect">
            <a:avLst>
              <a:gd fmla="val 13158" name="adj"/>
            </a:avLst>
          </a:prstGeom>
          <a:solidFill>
            <a:srgbClr val="00A869">
              <a:alpha val="30196"/>
            </a:srgbClr>
          </a:solidFill>
          <a:ln cap="flat" cmpd="sng" w="12700">
            <a:solidFill>
              <a:srgbClr val="00C27C"/>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 name="Google Shape;29;p3"/>
          <p:cNvSpPr/>
          <p:nvPr/>
        </p:nvSpPr>
        <p:spPr>
          <a:xfrm>
            <a:off x="6035040" y="3730752"/>
            <a:ext cx="2606040" cy="347472"/>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Clr>
                <a:srgbClr val="FFFFFF"/>
              </a:buClr>
              <a:buSzPts val="1100"/>
              <a:buFont typeface="Arial"/>
              <a:buNone/>
            </a:pPr>
            <a:r>
              <a:rPr b="1" i="0" lang="en-US" sz="1100" u="none" cap="none" strike="noStrike">
                <a:solidFill>
                  <a:srgbClr val="FFFFFF"/>
                </a:solidFill>
                <a:latin typeface="Arial"/>
                <a:ea typeface="Arial"/>
                <a:cs typeface="Arial"/>
                <a:sym typeface="Arial"/>
              </a:rPr>
              <a:t>Your system </a:t>
            </a:r>
            <a:r>
              <a:rPr b="1" lang="en-US" sz="1100">
                <a:solidFill>
                  <a:srgbClr val="FFFFFF"/>
                </a:solidFill>
              </a:rPr>
              <a:t>- </a:t>
            </a:r>
            <a:r>
              <a:rPr b="1" i="0" lang="en-US" sz="1100" u="none" cap="none" strike="noStrike">
                <a:solidFill>
                  <a:srgbClr val="FFFFFF"/>
                </a:solidFill>
                <a:latin typeface="Arial"/>
                <a:ea typeface="Arial"/>
                <a:cs typeface="Arial"/>
                <a:sym typeface="Arial"/>
              </a:rPr>
              <a:t>live by session 5</a:t>
            </a:r>
            <a:endParaRPr b="0" i="0" sz="1100" u="none" cap="none" strike="noStrike">
              <a:solidFill>
                <a:schemeClr val="dk1"/>
              </a:solidFill>
              <a:latin typeface="Calibri"/>
              <a:ea typeface="Calibri"/>
              <a:cs typeface="Calibri"/>
              <a:sym typeface="Calibri"/>
            </a:endParaRPr>
          </a:p>
        </p:txBody>
      </p:sp>
      <p:sp>
        <p:nvSpPr>
          <p:cNvPr id="30" name="Google Shape;30;p3"/>
          <p:cNvSpPr/>
          <p:nvPr/>
        </p:nvSpPr>
        <p:spPr>
          <a:xfrm>
            <a:off x="457200" y="4663440"/>
            <a:ext cx="8229600" cy="256032"/>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7799BB"/>
              </a:buClr>
              <a:buSzPts val="1100"/>
              <a:buFont typeface="Arial"/>
              <a:buNone/>
            </a:pPr>
            <a:r>
              <a:rPr b="0" i="0" lang="en-US" sz="1100" u="none" cap="none" strike="noStrike">
                <a:solidFill>
                  <a:srgbClr val="7799BB"/>
                </a:solidFill>
                <a:latin typeface="Arial"/>
                <a:ea typeface="Arial"/>
                <a:cs typeface="Arial"/>
                <a:sym typeface="Arial"/>
              </a:rPr>
              <a:t>Name: ________________________     Company: ________________________     Role: ________________________</a:t>
            </a:r>
            <a:endParaRPr b="0" i="0" sz="1100" u="none" cap="none" strike="noStrike">
              <a:solidFill>
                <a:schemeClr val="dk1"/>
              </a:solidFill>
              <a:latin typeface="Calibri"/>
              <a:ea typeface="Calibri"/>
              <a:cs typeface="Calibri"/>
              <a:sym typeface="Calibri"/>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341" name="Shape 341"/>
        <p:cNvGrpSpPr/>
        <p:nvPr/>
      </p:nvGrpSpPr>
      <p:grpSpPr>
        <a:xfrm>
          <a:off x="0" y="0"/>
          <a:ext cx="0" cy="0"/>
          <a:chOff x="0" y="0"/>
          <a:chExt cx="0" cy="0"/>
        </a:xfrm>
      </p:grpSpPr>
      <p:sp>
        <p:nvSpPr>
          <p:cNvPr id="342" name="Google Shape;342;p12"/>
          <p:cNvSpPr/>
          <p:nvPr/>
        </p:nvSpPr>
        <p:spPr>
          <a:xfrm>
            <a:off x="0" y="0"/>
            <a:ext cx="9144000" cy="749808"/>
          </a:xfrm>
          <a:prstGeom prst="rect">
            <a:avLst/>
          </a:prstGeom>
          <a:solidFill>
            <a:srgbClr val="0D0D2B"/>
          </a:solidFill>
          <a:ln cap="flat" cmpd="sng" w="12700">
            <a:solidFill>
              <a:srgbClr val="0D0D2B"/>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3" name="Google Shape;343;p12"/>
          <p:cNvSpPr/>
          <p:nvPr/>
        </p:nvSpPr>
        <p:spPr>
          <a:xfrm>
            <a:off x="365760" y="109728"/>
            <a:ext cx="6400800" cy="329184"/>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FFFFFF"/>
              </a:buClr>
              <a:buSzPts val="1600"/>
              <a:buFont typeface="Arial Black"/>
              <a:buNone/>
            </a:pPr>
            <a:r>
              <a:rPr b="1" i="0" lang="en-US" sz="1600" u="none" cap="none" strike="noStrike">
                <a:solidFill>
                  <a:srgbClr val="FFFFFF"/>
                </a:solidFill>
                <a:latin typeface="Arial Black"/>
                <a:ea typeface="Arial Black"/>
                <a:cs typeface="Arial Black"/>
                <a:sym typeface="Arial Black"/>
              </a:rPr>
              <a:t>Buyer Persona Map  [Deliverable 1 · Section 3]</a:t>
            </a:r>
            <a:endParaRPr b="0" i="0" sz="1600" u="none" cap="none" strike="noStrike">
              <a:solidFill>
                <a:schemeClr val="dk1"/>
              </a:solidFill>
              <a:latin typeface="Calibri"/>
              <a:ea typeface="Calibri"/>
              <a:cs typeface="Calibri"/>
              <a:sym typeface="Calibri"/>
            </a:endParaRPr>
          </a:p>
        </p:txBody>
      </p:sp>
      <p:sp>
        <p:nvSpPr>
          <p:cNvPr id="344" name="Google Shape;344;p12"/>
          <p:cNvSpPr/>
          <p:nvPr/>
        </p:nvSpPr>
        <p:spPr>
          <a:xfrm>
            <a:off x="365760" y="457200"/>
            <a:ext cx="6400800" cy="219456"/>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8492A6"/>
              </a:buClr>
              <a:buSzPts val="1100"/>
              <a:buFont typeface="Arial"/>
              <a:buNone/>
            </a:pPr>
            <a:r>
              <a:rPr b="0" i="0" lang="en-US" sz="1100" u="none" cap="none" strike="noStrike">
                <a:solidFill>
                  <a:srgbClr val="8492A6"/>
                </a:solidFill>
                <a:latin typeface="Arial"/>
                <a:ea typeface="Arial"/>
                <a:cs typeface="Arial"/>
                <a:sym typeface="Arial"/>
              </a:rPr>
              <a:t>Session 3 · Enrichment Layer</a:t>
            </a:r>
            <a:endParaRPr b="0" i="0" sz="1100" u="none" cap="none" strike="noStrike">
              <a:solidFill>
                <a:schemeClr val="dk1"/>
              </a:solidFill>
              <a:latin typeface="Calibri"/>
              <a:ea typeface="Calibri"/>
              <a:cs typeface="Calibri"/>
              <a:sym typeface="Calibri"/>
            </a:endParaRPr>
          </a:p>
        </p:txBody>
      </p:sp>
      <p:sp>
        <p:nvSpPr>
          <p:cNvPr id="345" name="Google Shape;345;p12"/>
          <p:cNvSpPr/>
          <p:nvPr/>
        </p:nvSpPr>
        <p:spPr>
          <a:xfrm>
            <a:off x="7772400" y="109728"/>
            <a:ext cx="1005840" cy="384048"/>
          </a:xfrm>
          <a:prstGeom prst="roundRect">
            <a:avLst>
              <a:gd fmla="val 9524" name="adj"/>
            </a:avLst>
          </a:prstGeom>
          <a:solidFill>
            <a:srgbClr val="00C27C"/>
          </a:solidFill>
          <a:ln cap="flat" cmpd="sng" w="12700">
            <a:solidFill>
              <a:srgbClr val="00C27C"/>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6" name="Google Shape;346;p12"/>
          <p:cNvSpPr/>
          <p:nvPr/>
        </p:nvSpPr>
        <p:spPr>
          <a:xfrm>
            <a:off x="7772400" y="109728"/>
            <a:ext cx="1005840" cy="384048"/>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Clr>
                <a:srgbClr val="FFFFFF"/>
              </a:buClr>
              <a:buSzPts val="900"/>
              <a:buFont typeface="Arial"/>
              <a:buNone/>
            </a:pPr>
            <a:r>
              <a:rPr b="1" i="0" lang="en-US" sz="900" u="none" cap="none" strike="noStrike">
                <a:solidFill>
                  <a:srgbClr val="FFFFFF"/>
                </a:solidFill>
                <a:latin typeface="Arial"/>
                <a:ea typeface="Arial"/>
                <a:cs typeface="Arial"/>
                <a:sym typeface="Arial"/>
              </a:rPr>
              <a:t>Session 3</a:t>
            </a:r>
            <a:endParaRPr b="0" i="0" sz="900" u="none" cap="none" strike="noStrike">
              <a:solidFill>
                <a:schemeClr val="dk1"/>
              </a:solidFill>
              <a:latin typeface="Calibri"/>
              <a:ea typeface="Calibri"/>
              <a:cs typeface="Calibri"/>
              <a:sym typeface="Calibri"/>
            </a:endParaRPr>
          </a:p>
        </p:txBody>
      </p:sp>
      <p:sp>
        <p:nvSpPr>
          <p:cNvPr id="347" name="Google Shape;347;p12"/>
          <p:cNvSpPr/>
          <p:nvPr/>
        </p:nvSpPr>
        <p:spPr>
          <a:xfrm>
            <a:off x="365760" y="822960"/>
            <a:ext cx="8412480" cy="27432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8492A6"/>
              </a:buClr>
              <a:buSzPts val="1200"/>
              <a:buFont typeface="Arial"/>
              <a:buNone/>
            </a:pPr>
            <a:r>
              <a:rPr b="0" i="0" lang="en-US" sz="1200" u="none" cap="none" strike="noStrike">
                <a:solidFill>
                  <a:srgbClr val="8492A6"/>
                </a:solidFill>
                <a:latin typeface="Arial"/>
                <a:ea typeface="Arial"/>
                <a:cs typeface="Arial"/>
                <a:sym typeface="Arial"/>
              </a:rPr>
              <a:t>Map the humans you're targeting. Decision Makers approve budget. Champions advocate internally. Both need to be in your sequence plan.</a:t>
            </a:r>
            <a:endParaRPr b="0" i="0" sz="1200" u="none" cap="none" strike="noStrike">
              <a:solidFill>
                <a:schemeClr val="dk1"/>
              </a:solidFill>
              <a:latin typeface="Calibri"/>
              <a:ea typeface="Calibri"/>
              <a:cs typeface="Calibri"/>
              <a:sym typeface="Calibri"/>
            </a:endParaRPr>
          </a:p>
        </p:txBody>
      </p:sp>
      <p:sp>
        <p:nvSpPr>
          <p:cNvPr id="348" name="Google Shape;348;p12"/>
          <p:cNvSpPr/>
          <p:nvPr/>
        </p:nvSpPr>
        <p:spPr>
          <a:xfrm>
            <a:off x="365760" y="1170432"/>
            <a:ext cx="8412480" cy="310896"/>
          </a:xfrm>
          <a:prstGeom prst="rect">
            <a:avLst/>
          </a:prstGeom>
          <a:solidFill>
            <a:srgbClr val="0D0D2B"/>
          </a:solidFill>
          <a:ln cap="flat" cmpd="sng" w="12700">
            <a:solidFill>
              <a:srgbClr val="0D0D2B"/>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9" name="Google Shape;349;p12"/>
          <p:cNvSpPr/>
          <p:nvPr/>
        </p:nvSpPr>
        <p:spPr>
          <a:xfrm>
            <a:off x="457200" y="1225296"/>
            <a:ext cx="1234440" cy="201168"/>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00C27C"/>
              </a:buClr>
              <a:buSzPts val="950"/>
              <a:buFont typeface="Arial"/>
              <a:buNone/>
            </a:pPr>
            <a:r>
              <a:rPr b="1" i="0" lang="en-US" sz="950" u="none" cap="none" strike="noStrike">
                <a:solidFill>
                  <a:srgbClr val="00C27C"/>
                </a:solidFill>
                <a:latin typeface="Arial"/>
                <a:ea typeface="Arial"/>
                <a:cs typeface="Arial"/>
                <a:sym typeface="Arial"/>
              </a:rPr>
              <a:t>ICP Segment</a:t>
            </a:r>
            <a:endParaRPr b="0" i="0" sz="950" u="none" cap="none" strike="noStrike">
              <a:solidFill>
                <a:schemeClr val="dk1"/>
              </a:solidFill>
              <a:latin typeface="Calibri"/>
              <a:ea typeface="Calibri"/>
              <a:cs typeface="Calibri"/>
              <a:sym typeface="Calibri"/>
            </a:endParaRPr>
          </a:p>
        </p:txBody>
      </p:sp>
      <p:sp>
        <p:nvSpPr>
          <p:cNvPr id="350" name="Google Shape;350;p12"/>
          <p:cNvSpPr/>
          <p:nvPr/>
        </p:nvSpPr>
        <p:spPr>
          <a:xfrm>
            <a:off x="1737360" y="1225296"/>
            <a:ext cx="1508760" cy="201168"/>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00C27C"/>
              </a:buClr>
              <a:buSzPts val="950"/>
              <a:buFont typeface="Arial"/>
              <a:buNone/>
            </a:pPr>
            <a:r>
              <a:rPr b="1" i="0" lang="en-US" sz="950" u="none" cap="none" strike="noStrike">
                <a:solidFill>
                  <a:srgbClr val="00C27C"/>
                </a:solidFill>
                <a:latin typeface="Arial"/>
                <a:ea typeface="Arial"/>
                <a:cs typeface="Arial"/>
                <a:sym typeface="Arial"/>
              </a:rPr>
              <a:t>Job Title(s)</a:t>
            </a:r>
            <a:endParaRPr b="0" i="0" sz="950" u="none" cap="none" strike="noStrike">
              <a:solidFill>
                <a:schemeClr val="dk1"/>
              </a:solidFill>
              <a:latin typeface="Calibri"/>
              <a:ea typeface="Calibri"/>
              <a:cs typeface="Calibri"/>
              <a:sym typeface="Calibri"/>
            </a:endParaRPr>
          </a:p>
        </p:txBody>
      </p:sp>
      <p:sp>
        <p:nvSpPr>
          <p:cNvPr id="351" name="Google Shape;351;p12"/>
          <p:cNvSpPr/>
          <p:nvPr/>
        </p:nvSpPr>
        <p:spPr>
          <a:xfrm>
            <a:off x="3291840" y="1225296"/>
            <a:ext cx="1417320" cy="201168"/>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00C27C"/>
              </a:buClr>
              <a:buSzPts val="950"/>
              <a:buFont typeface="Arial"/>
              <a:buNone/>
            </a:pPr>
            <a:r>
              <a:rPr b="1" i="0" lang="en-US" sz="950" u="none" cap="none" strike="noStrike">
                <a:solidFill>
                  <a:srgbClr val="00C27C"/>
                </a:solidFill>
                <a:latin typeface="Arial"/>
                <a:ea typeface="Arial"/>
                <a:cs typeface="Arial"/>
                <a:sym typeface="Arial"/>
              </a:rPr>
              <a:t>Persona Label</a:t>
            </a:r>
            <a:endParaRPr b="0" i="0" sz="950" u="none" cap="none" strike="noStrike">
              <a:solidFill>
                <a:schemeClr val="dk1"/>
              </a:solidFill>
              <a:latin typeface="Calibri"/>
              <a:ea typeface="Calibri"/>
              <a:cs typeface="Calibri"/>
              <a:sym typeface="Calibri"/>
            </a:endParaRPr>
          </a:p>
        </p:txBody>
      </p:sp>
      <p:sp>
        <p:nvSpPr>
          <p:cNvPr id="352" name="Google Shape;352;p12"/>
          <p:cNvSpPr/>
          <p:nvPr/>
        </p:nvSpPr>
        <p:spPr>
          <a:xfrm>
            <a:off x="4754880" y="1225296"/>
            <a:ext cx="1188720" cy="201168"/>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00C27C"/>
              </a:buClr>
              <a:buSzPts val="950"/>
              <a:buFont typeface="Arial"/>
              <a:buNone/>
            </a:pPr>
            <a:r>
              <a:rPr b="1" i="0" lang="en-US" sz="950" u="none" cap="none" strike="noStrike">
                <a:solidFill>
                  <a:srgbClr val="00C27C"/>
                </a:solidFill>
                <a:latin typeface="Arial"/>
                <a:ea typeface="Arial"/>
                <a:cs typeface="Arial"/>
                <a:sym typeface="Arial"/>
              </a:rPr>
              <a:t>Buying Role</a:t>
            </a:r>
            <a:endParaRPr b="0" i="0" sz="950" u="none" cap="none" strike="noStrike">
              <a:solidFill>
                <a:schemeClr val="dk1"/>
              </a:solidFill>
              <a:latin typeface="Calibri"/>
              <a:ea typeface="Calibri"/>
              <a:cs typeface="Calibri"/>
              <a:sym typeface="Calibri"/>
            </a:endParaRPr>
          </a:p>
        </p:txBody>
      </p:sp>
      <p:sp>
        <p:nvSpPr>
          <p:cNvPr id="353" name="Google Shape;353;p12"/>
          <p:cNvSpPr/>
          <p:nvPr/>
        </p:nvSpPr>
        <p:spPr>
          <a:xfrm>
            <a:off x="5989320" y="1225296"/>
            <a:ext cx="3200400" cy="201168"/>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00C27C"/>
              </a:buClr>
              <a:buSzPts val="950"/>
              <a:buFont typeface="Arial"/>
              <a:buNone/>
            </a:pPr>
            <a:r>
              <a:rPr b="1" i="0" lang="en-US" sz="950" u="none" cap="none" strike="noStrike">
                <a:solidFill>
                  <a:srgbClr val="00C27C"/>
                </a:solidFill>
                <a:latin typeface="Arial"/>
                <a:ea typeface="Arial"/>
                <a:cs typeface="Arial"/>
                <a:sym typeface="Arial"/>
              </a:rPr>
              <a:t>What They Care About</a:t>
            </a:r>
            <a:endParaRPr b="0" i="0" sz="950" u="none" cap="none" strike="noStrike">
              <a:solidFill>
                <a:schemeClr val="dk1"/>
              </a:solidFill>
              <a:latin typeface="Calibri"/>
              <a:ea typeface="Calibri"/>
              <a:cs typeface="Calibri"/>
              <a:sym typeface="Calibri"/>
            </a:endParaRPr>
          </a:p>
        </p:txBody>
      </p:sp>
      <p:sp>
        <p:nvSpPr>
          <p:cNvPr id="354" name="Google Shape;354;p12"/>
          <p:cNvSpPr/>
          <p:nvPr/>
        </p:nvSpPr>
        <p:spPr>
          <a:xfrm>
            <a:off x="365760" y="1517904"/>
            <a:ext cx="8412480" cy="768096"/>
          </a:xfrm>
          <a:prstGeom prst="rect">
            <a:avLst/>
          </a:prstGeom>
          <a:solidFill>
            <a:srgbClr val="F0F4F8"/>
          </a:solidFill>
          <a:ln cap="flat" cmpd="sng" w="12700">
            <a:solidFill>
              <a:srgbClr val="CBD5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5" name="Google Shape;355;p12"/>
          <p:cNvSpPr/>
          <p:nvPr/>
        </p:nvSpPr>
        <p:spPr>
          <a:xfrm>
            <a:off x="365760" y="1517904"/>
            <a:ext cx="54864" cy="768096"/>
          </a:xfrm>
          <a:prstGeom prst="rect">
            <a:avLst/>
          </a:prstGeom>
          <a:solidFill>
            <a:srgbClr val="EF5350"/>
          </a:solidFill>
          <a:ln cap="flat" cmpd="sng" w="12700">
            <a:solidFill>
              <a:srgbClr val="EF535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6" name="Google Shape;356;p12"/>
          <p:cNvSpPr/>
          <p:nvPr/>
        </p:nvSpPr>
        <p:spPr>
          <a:xfrm>
            <a:off x="365760" y="2359152"/>
            <a:ext cx="8412480" cy="768096"/>
          </a:xfrm>
          <a:prstGeom prst="rect">
            <a:avLst/>
          </a:prstGeom>
          <a:solidFill>
            <a:srgbClr val="E8EFF5"/>
          </a:solidFill>
          <a:ln cap="flat" cmpd="sng" w="12700">
            <a:solidFill>
              <a:srgbClr val="CBD5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7" name="Google Shape;357;p12"/>
          <p:cNvSpPr/>
          <p:nvPr/>
        </p:nvSpPr>
        <p:spPr>
          <a:xfrm>
            <a:off x="365760" y="2359152"/>
            <a:ext cx="54864" cy="768096"/>
          </a:xfrm>
          <a:prstGeom prst="rect">
            <a:avLst/>
          </a:prstGeom>
          <a:solidFill>
            <a:srgbClr val="F59E0B"/>
          </a:solidFill>
          <a:ln cap="flat" cmpd="sng" w="12700">
            <a:solidFill>
              <a:srgbClr val="F59E0B"/>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8" name="Google Shape;358;p12"/>
          <p:cNvSpPr/>
          <p:nvPr/>
        </p:nvSpPr>
        <p:spPr>
          <a:xfrm>
            <a:off x="365760" y="3200400"/>
            <a:ext cx="8412480" cy="768096"/>
          </a:xfrm>
          <a:prstGeom prst="rect">
            <a:avLst/>
          </a:prstGeom>
          <a:solidFill>
            <a:srgbClr val="F0F4F8"/>
          </a:solidFill>
          <a:ln cap="flat" cmpd="sng" w="12700">
            <a:solidFill>
              <a:srgbClr val="CBD5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9" name="Google Shape;359;p12"/>
          <p:cNvSpPr/>
          <p:nvPr/>
        </p:nvSpPr>
        <p:spPr>
          <a:xfrm>
            <a:off x="365760" y="3200400"/>
            <a:ext cx="54864" cy="768096"/>
          </a:xfrm>
          <a:prstGeom prst="rect">
            <a:avLst/>
          </a:prstGeom>
          <a:solidFill>
            <a:srgbClr val="00C27C"/>
          </a:solidFill>
          <a:ln cap="flat" cmpd="sng" w="12700">
            <a:solidFill>
              <a:srgbClr val="00C27C"/>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0" name="Google Shape;360;p12"/>
          <p:cNvSpPr/>
          <p:nvPr/>
        </p:nvSpPr>
        <p:spPr>
          <a:xfrm>
            <a:off x="365760" y="4041648"/>
            <a:ext cx="8412480" cy="768096"/>
          </a:xfrm>
          <a:prstGeom prst="rect">
            <a:avLst/>
          </a:prstGeom>
          <a:solidFill>
            <a:srgbClr val="E8EFF5"/>
          </a:solidFill>
          <a:ln cap="flat" cmpd="sng" w="12700">
            <a:solidFill>
              <a:srgbClr val="CBD5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1" name="Google Shape;361;p12"/>
          <p:cNvSpPr/>
          <p:nvPr/>
        </p:nvSpPr>
        <p:spPr>
          <a:xfrm>
            <a:off x="365760" y="4041648"/>
            <a:ext cx="54864" cy="768096"/>
          </a:xfrm>
          <a:prstGeom prst="rect">
            <a:avLst/>
          </a:prstGeom>
          <a:solidFill>
            <a:srgbClr val="00C27C"/>
          </a:solidFill>
          <a:ln cap="flat" cmpd="sng" w="12700">
            <a:solidFill>
              <a:srgbClr val="00C27C"/>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2" name="Google Shape;362;p12"/>
          <p:cNvSpPr/>
          <p:nvPr/>
        </p:nvSpPr>
        <p:spPr>
          <a:xfrm>
            <a:off x="365760" y="4892040"/>
            <a:ext cx="8412480" cy="201168"/>
          </a:xfrm>
          <a:prstGeom prst="rect">
            <a:avLst/>
          </a:prstGeom>
          <a:solidFill>
            <a:srgbClr val="EBF8F2"/>
          </a:solidFill>
          <a:ln cap="flat" cmpd="sng" w="12700">
            <a:solidFill>
              <a:srgbClr val="00C27C"/>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3" name="Google Shape;363;p12"/>
          <p:cNvSpPr/>
          <p:nvPr/>
        </p:nvSpPr>
        <p:spPr>
          <a:xfrm>
            <a:off x="502920" y="4910328"/>
            <a:ext cx="8229600" cy="164592"/>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00A869"/>
              </a:buClr>
              <a:buSzPts val="1000"/>
              <a:buFont typeface="Arial"/>
              <a:buNone/>
            </a:pPr>
            <a:r>
              <a:rPr b="1" i="0" lang="en-US" sz="1000" u="none" cap="none" strike="noStrike">
                <a:solidFill>
                  <a:srgbClr val="00A869"/>
                </a:solidFill>
                <a:latin typeface="Arial"/>
                <a:ea typeface="Arial"/>
                <a:cs typeface="Arial"/>
                <a:sym typeface="Arial"/>
              </a:rPr>
              <a:t>📌  Persona label = the shorthand you'll use in HubSpot (e.g. 'The RevOps Builder', 'The Growth CRO'). Keep it memorable and consistent.</a:t>
            </a:r>
            <a:endParaRPr b="0" i="0" sz="1000" u="none" cap="none" strike="noStrike">
              <a:solidFill>
                <a:schemeClr val="dk1"/>
              </a:solidFill>
              <a:latin typeface="Calibri"/>
              <a:ea typeface="Calibri"/>
              <a:cs typeface="Calibri"/>
              <a:sym typeface="Calibri"/>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0D0D2B"/>
        </a:solidFill>
      </p:bgPr>
    </p:bg>
    <p:spTree>
      <p:nvGrpSpPr>
        <p:cNvPr id="368" name="Shape 368"/>
        <p:cNvGrpSpPr/>
        <p:nvPr/>
      </p:nvGrpSpPr>
      <p:grpSpPr>
        <a:xfrm>
          <a:off x="0" y="0"/>
          <a:ext cx="0" cy="0"/>
          <a:chOff x="0" y="0"/>
          <a:chExt cx="0" cy="0"/>
        </a:xfrm>
      </p:grpSpPr>
      <p:sp>
        <p:nvSpPr>
          <p:cNvPr id="369" name="Google Shape;369;p13"/>
          <p:cNvSpPr/>
          <p:nvPr/>
        </p:nvSpPr>
        <p:spPr>
          <a:xfrm>
            <a:off x="0" y="0"/>
            <a:ext cx="73152" cy="5143500"/>
          </a:xfrm>
          <a:prstGeom prst="rect">
            <a:avLst/>
          </a:prstGeom>
          <a:solidFill>
            <a:srgbClr val="F59E0B"/>
          </a:solidFill>
          <a:ln cap="flat" cmpd="sng" w="12700">
            <a:solidFill>
              <a:srgbClr val="F59E0B"/>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0" name="Google Shape;370;p13"/>
          <p:cNvSpPr/>
          <p:nvPr/>
        </p:nvSpPr>
        <p:spPr>
          <a:xfrm>
            <a:off x="5943600" y="1371600"/>
            <a:ext cx="5029200" cy="5029200"/>
          </a:xfrm>
          <a:prstGeom prst="ellipse">
            <a:avLst/>
          </a:prstGeom>
          <a:solidFill>
            <a:srgbClr val="F59E0B">
              <a:alpha val="7058"/>
            </a:srgbClr>
          </a:solidFill>
          <a:ln cap="flat" cmpd="sng" w="12700">
            <a:solidFill>
              <a:srgbClr val="F59E0B"/>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1" name="Google Shape;371;p13"/>
          <p:cNvSpPr/>
          <p:nvPr/>
        </p:nvSpPr>
        <p:spPr>
          <a:xfrm>
            <a:off x="548640" y="502920"/>
            <a:ext cx="4572000" cy="292608"/>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F59E0B"/>
              </a:buClr>
              <a:buSzPts val="1100"/>
              <a:buFont typeface="Arial"/>
              <a:buNone/>
            </a:pPr>
            <a:r>
              <a:rPr b="1" i="0" lang="en-US" sz="1100" u="none" cap="none" strike="noStrike">
                <a:solidFill>
                  <a:srgbClr val="F59E0B"/>
                </a:solidFill>
                <a:latin typeface="Arial"/>
                <a:ea typeface="Arial"/>
                <a:cs typeface="Arial"/>
                <a:sym typeface="Arial"/>
              </a:rPr>
              <a:t>SESSION 2</a:t>
            </a:r>
            <a:endParaRPr b="0" i="0" sz="1100" u="none" cap="none" strike="noStrike">
              <a:solidFill>
                <a:schemeClr val="dk1"/>
              </a:solidFill>
              <a:latin typeface="Calibri"/>
              <a:ea typeface="Calibri"/>
              <a:cs typeface="Calibri"/>
              <a:sym typeface="Calibri"/>
            </a:endParaRPr>
          </a:p>
        </p:txBody>
      </p:sp>
      <p:sp>
        <p:nvSpPr>
          <p:cNvPr id="372" name="Google Shape;372;p13"/>
          <p:cNvSpPr/>
          <p:nvPr/>
        </p:nvSpPr>
        <p:spPr>
          <a:xfrm>
            <a:off x="548640" y="868680"/>
            <a:ext cx="7772400" cy="91440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FFFFFF"/>
              </a:buClr>
              <a:buSzPts val="4800"/>
              <a:buFont typeface="Arial Black"/>
              <a:buNone/>
            </a:pPr>
            <a:r>
              <a:rPr b="1" i="0" lang="en-US" sz="4800" u="none" cap="none" strike="noStrike">
                <a:solidFill>
                  <a:srgbClr val="FFFFFF"/>
                </a:solidFill>
                <a:latin typeface="Arial Black"/>
                <a:ea typeface="Arial Black"/>
                <a:cs typeface="Arial Black"/>
                <a:sym typeface="Arial Black"/>
              </a:rPr>
              <a:t>Sourcing Layer</a:t>
            </a:r>
            <a:endParaRPr b="0" i="0" sz="4800" u="none" cap="none" strike="noStrike">
              <a:solidFill>
                <a:schemeClr val="dk1"/>
              </a:solidFill>
              <a:latin typeface="Calibri"/>
              <a:ea typeface="Calibri"/>
              <a:cs typeface="Calibri"/>
              <a:sym typeface="Calibri"/>
            </a:endParaRPr>
          </a:p>
        </p:txBody>
      </p:sp>
      <p:sp>
        <p:nvSpPr>
          <p:cNvPr id="373" name="Google Shape;373;p13"/>
          <p:cNvSpPr/>
          <p:nvPr/>
        </p:nvSpPr>
        <p:spPr>
          <a:xfrm>
            <a:off x="548640" y="1920240"/>
            <a:ext cx="5486400" cy="36576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AABBCC"/>
              </a:buClr>
              <a:buSzPts val="2000"/>
              <a:buFont typeface="Arial"/>
              <a:buNone/>
            </a:pPr>
            <a:r>
              <a:rPr b="0" i="0" lang="en-US" sz="2000" u="none" cap="none" strike="noStrike">
                <a:solidFill>
                  <a:srgbClr val="AABBCC"/>
                </a:solidFill>
                <a:latin typeface="Arial"/>
                <a:ea typeface="Arial"/>
                <a:cs typeface="Arial"/>
                <a:sym typeface="Arial"/>
              </a:rPr>
              <a:t>Layer 01 · Signals &amp; TAM List Building</a:t>
            </a:r>
            <a:endParaRPr b="0" i="0" sz="2000" u="none" cap="none" strike="noStrike">
              <a:solidFill>
                <a:schemeClr val="dk1"/>
              </a:solidFill>
              <a:latin typeface="Calibri"/>
              <a:ea typeface="Calibri"/>
              <a:cs typeface="Calibri"/>
              <a:sym typeface="Calibri"/>
            </a:endParaRPr>
          </a:p>
        </p:txBody>
      </p:sp>
      <p:sp>
        <p:nvSpPr>
          <p:cNvPr id="374" name="Google Shape;374;p13"/>
          <p:cNvSpPr/>
          <p:nvPr/>
        </p:nvSpPr>
        <p:spPr>
          <a:xfrm>
            <a:off x="548640" y="2487168"/>
            <a:ext cx="7772400" cy="1417320"/>
          </a:xfrm>
          <a:prstGeom prst="rect">
            <a:avLst/>
          </a:prstGeom>
          <a:solidFill>
            <a:srgbClr val="1A1F4B"/>
          </a:solidFill>
          <a:ln cap="flat" cmpd="sng" w="12700">
            <a:solidFill>
              <a:srgbClr val="2A306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5" name="Google Shape;375;p13"/>
          <p:cNvSpPr/>
          <p:nvPr/>
        </p:nvSpPr>
        <p:spPr>
          <a:xfrm>
            <a:off x="749808" y="2578608"/>
            <a:ext cx="4572000" cy="256032"/>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00C27C"/>
              </a:buClr>
              <a:buSzPts val="1100"/>
              <a:buFont typeface="Arial"/>
              <a:buNone/>
            </a:pPr>
            <a:r>
              <a:rPr b="1" i="0" lang="en-US" sz="1100" u="none" cap="none" strike="noStrike">
                <a:solidFill>
                  <a:srgbClr val="00C27C"/>
                </a:solidFill>
                <a:latin typeface="Arial"/>
                <a:ea typeface="Arial"/>
                <a:cs typeface="Arial"/>
                <a:sym typeface="Arial"/>
              </a:rPr>
              <a:t>In this section you will define:</a:t>
            </a:r>
            <a:endParaRPr b="0" i="0" sz="1100" u="none" cap="none" strike="noStrike">
              <a:solidFill>
                <a:schemeClr val="dk1"/>
              </a:solidFill>
              <a:latin typeface="Calibri"/>
              <a:ea typeface="Calibri"/>
              <a:cs typeface="Calibri"/>
              <a:sym typeface="Calibri"/>
            </a:endParaRPr>
          </a:p>
        </p:txBody>
      </p:sp>
      <p:sp>
        <p:nvSpPr>
          <p:cNvPr id="376" name="Google Shape;376;p13"/>
          <p:cNvSpPr/>
          <p:nvPr/>
        </p:nvSpPr>
        <p:spPr>
          <a:xfrm>
            <a:off x="749808" y="2907792"/>
            <a:ext cx="128016" cy="128016"/>
          </a:xfrm>
          <a:prstGeom prst="ellipse">
            <a:avLst/>
          </a:prstGeom>
          <a:solidFill>
            <a:srgbClr val="F59E0B"/>
          </a:solidFill>
          <a:ln cap="flat" cmpd="sng" w="12700">
            <a:solidFill>
              <a:srgbClr val="F59E0B"/>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7" name="Google Shape;377;p13"/>
          <p:cNvSpPr/>
          <p:nvPr/>
        </p:nvSpPr>
        <p:spPr>
          <a:xfrm>
            <a:off x="969264" y="2871216"/>
            <a:ext cx="7223760" cy="219456"/>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CCDDEE"/>
              </a:buClr>
              <a:buSzPts val="1200"/>
              <a:buFont typeface="Arial"/>
              <a:buNone/>
            </a:pPr>
            <a:r>
              <a:rPr b="0" i="0" lang="en-US" sz="1200" u="none" cap="none" strike="noStrike">
                <a:solidFill>
                  <a:srgbClr val="CCDDEE"/>
                </a:solidFill>
                <a:latin typeface="Arial"/>
                <a:ea typeface="Arial"/>
                <a:cs typeface="Arial"/>
                <a:sym typeface="Arial"/>
              </a:rPr>
              <a:t>Your top 3–5 buying triggers (observable real-world events)</a:t>
            </a:r>
            <a:endParaRPr b="0" i="0" sz="1200" u="none" cap="none" strike="noStrike">
              <a:solidFill>
                <a:schemeClr val="dk1"/>
              </a:solidFill>
              <a:latin typeface="Calibri"/>
              <a:ea typeface="Calibri"/>
              <a:cs typeface="Calibri"/>
              <a:sym typeface="Calibri"/>
            </a:endParaRPr>
          </a:p>
        </p:txBody>
      </p:sp>
      <p:sp>
        <p:nvSpPr>
          <p:cNvPr id="378" name="Google Shape;378;p13"/>
          <p:cNvSpPr/>
          <p:nvPr/>
        </p:nvSpPr>
        <p:spPr>
          <a:xfrm>
            <a:off x="749808" y="3163824"/>
            <a:ext cx="128016" cy="128016"/>
          </a:xfrm>
          <a:prstGeom prst="ellipse">
            <a:avLst/>
          </a:prstGeom>
          <a:solidFill>
            <a:srgbClr val="F59E0B"/>
          </a:solidFill>
          <a:ln cap="flat" cmpd="sng" w="12700">
            <a:solidFill>
              <a:srgbClr val="F59E0B"/>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9" name="Google Shape;379;p13"/>
          <p:cNvSpPr/>
          <p:nvPr/>
        </p:nvSpPr>
        <p:spPr>
          <a:xfrm>
            <a:off x="969264" y="3127248"/>
            <a:ext cx="7223760" cy="219456"/>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CCDDEE"/>
              </a:buClr>
              <a:buSzPts val="1200"/>
              <a:buFont typeface="Arial"/>
              <a:buNone/>
            </a:pPr>
            <a:r>
              <a:rPr b="0" i="0" lang="en-US" sz="1200" u="none" cap="none" strike="noStrike">
                <a:solidFill>
                  <a:srgbClr val="CCDDEE"/>
                </a:solidFill>
                <a:latin typeface="Arial"/>
                <a:ea typeface="Arial"/>
                <a:cs typeface="Arial"/>
                <a:sym typeface="Arial"/>
              </a:rPr>
              <a:t>Your firmographic, technographic, and signal-based TAM filters</a:t>
            </a:r>
            <a:endParaRPr b="0" i="0" sz="1200" u="none" cap="none" strike="noStrike">
              <a:solidFill>
                <a:schemeClr val="dk1"/>
              </a:solidFill>
              <a:latin typeface="Calibri"/>
              <a:ea typeface="Calibri"/>
              <a:cs typeface="Calibri"/>
              <a:sym typeface="Calibri"/>
            </a:endParaRPr>
          </a:p>
        </p:txBody>
      </p:sp>
      <p:sp>
        <p:nvSpPr>
          <p:cNvPr id="380" name="Google Shape;380;p13"/>
          <p:cNvSpPr/>
          <p:nvPr/>
        </p:nvSpPr>
        <p:spPr>
          <a:xfrm>
            <a:off x="749808" y="3419856"/>
            <a:ext cx="128016" cy="128016"/>
          </a:xfrm>
          <a:prstGeom prst="ellipse">
            <a:avLst/>
          </a:prstGeom>
          <a:solidFill>
            <a:srgbClr val="F59E0B"/>
          </a:solidFill>
          <a:ln cap="flat" cmpd="sng" w="12700">
            <a:solidFill>
              <a:srgbClr val="F59E0B"/>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1" name="Google Shape;381;p13"/>
          <p:cNvSpPr/>
          <p:nvPr/>
        </p:nvSpPr>
        <p:spPr>
          <a:xfrm>
            <a:off x="969264" y="3383280"/>
            <a:ext cx="7223760" cy="219456"/>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CCDDEE"/>
              </a:buClr>
              <a:buSzPts val="1200"/>
              <a:buFont typeface="Arial"/>
              <a:buNone/>
            </a:pPr>
            <a:r>
              <a:rPr b="0" i="0" lang="en-US" sz="1200" u="none" cap="none" strike="noStrike">
                <a:solidFill>
                  <a:srgbClr val="CCDDEE"/>
                </a:solidFill>
                <a:latin typeface="Arial"/>
                <a:ea typeface="Arial"/>
                <a:cs typeface="Arial"/>
                <a:sym typeface="Arial"/>
              </a:rPr>
              <a:t>Signal classification: 1st party vs. 3rd party for each trigger</a:t>
            </a:r>
            <a:endParaRPr b="0" i="0" sz="1200" u="none" cap="none" strike="noStrike">
              <a:solidFill>
                <a:schemeClr val="dk1"/>
              </a:solidFill>
              <a:latin typeface="Calibri"/>
              <a:ea typeface="Calibri"/>
              <a:cs typeface="Calibri"/>
              <a:sym typeface="Calibri"/>
            </a:endParaRPr>
          </a:p>
        </p:txBody>
      </p:sp>
      <p:sp>
        <p:nvSpPr>
          <p:cNvPr id="382" name="Google Shape;382;p13"/>
          <p:cNvSpPr/>
          <p:nvPr/>
        </p:nvSpPr>
        <p:spPr>
          <a:xfrm>
            <a:off x="749808" y="3675888"/>
            <a:ext cx="128016" cy="128016"/>
          </a:xfrm>
          <a:prstGeom prst="ellipse">
            <a:avLst/>
          </a:prstGeom>
          <a:solidFill>
            <a:srgbClr val="F59E0B"/>
          </a:solidFill>
          <a:ln cap="flat" cmpd="sng" w="12700">
            <a:solidFill>
              <a:srgbClr val="F59E0B"/>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3" name="Google Shape;383;p13"/>
          <p:cNvSpPr/>
          <p:nvPr/>
        </p:nvSpPr>
        <p:spPr>
          <a:xfrm>
            <a:off x="969264" y="3639312"/>
            <a:ext cx="7223760" cy="219456"/>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CCDDEE"/>
              </a:buClr>
              <a:buSzPts val="1200"/>
              <a:buFont typeface="Arial"/>
              <a:buNone/>
            </a:pPr>
            <a:r>
              <a:rPr b="0" i="0" lang="en-US" sz="1200" u="none" cap="none" strike="noStrike">
                <a:solidFill>
                  <a:srgbClr val="CCDDEE"/>
                </a:solidFill>
                <a:latin typeface="Arial"/>
                <a:ea typeface="Arial"/>
                <a:cs typeface="Arial"/>
                <a:sym typeface="Arial"/>
              </a:rPr>
              <a:t>Your signal prioritization matrix</a:t>
            </a:r>
            <a:endParaRPr b="0" i="0" sz="1200" u="none" cap="none" strike="noStrike">
              <a:solidFill>
                <a:schemeClr val="dk1"/>
              </a:solidFill>
              <a:latin typeface="Calibri"/>
              <a:ea typeface="Calibri"/>
              <a:cs typeface="Calibri"/>
              <a:sym typeface="Calibri"/>
            </a:endParaRPr>
          </a:p>
        </p:txBody>
      </p:sp>
      <p:sp>
        <p:nvSpPr>
          <p:cNvPr id="384" name="Google Shape;384;p13"/>
          <p:cNvSpPr/>
          <p:nvPr/>
        </p:nvSpPr>
        <p:spPr>
          <a:xfrm>
            <a:off x="749808" y="3959352"/>
            <a:ext cx="7406640" cy="201168"/>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F59E0B"/>
              </a:buClr>
              <a:buSzPts val="1000"/>
              <a:buFont typeface="Arial"/>
              <a:buNone/>
            </a:pPr>
            <a:r>
              <a:rPr b="0" i="0" lang="en-US" sz="1000" u="none" cap="none" strike="noStrike">
                <a:solidFill>
                  <a:srgbClr val="F59E0B"/>
                </a:solidFill>
                <a:latin typeface="Arial"/>
                <a:ea typeface="Arial"/>
                <a:cs typeface="Arial"/>
                <a:sym typeface="Arial"/>
              </a:rPr>
              <a:t>This section feeds directly into Deliverable 1 — Section 1 (Buying Triggers) and Section 4 (Trigger-to-Signal Mapping).</a:t>
            </a:r>
            <a:endParaRPr b="0" i="0" sz="1000" u="none" cap="none" strike="noStrike">
              <a:solidFill>
                <a:schemeClr val="dk1"/>
              </a:solidFill>
              <a:latin typeface="Calibri"/>
              <a:ea typeface="Calibri"/>
              <a:cs typeface="Calibri"/>
              <a:sym typeface="Calibri"/>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389" name="Shape 389"/>
        <p:cNvGrpSpPr/>
        <p:nvPr/>
      </p:nvGrpSpPr>
      <p:grpSpPr>
        <a:xfrm>
          <a:off x="0" y="0"/>
          <a:ext cx="0" cy="0"/>
          <a:chOff x="0" y="0"/>
          <a:chExt cx="0" cy="0"/>
        </a:xfrm>
      </p:grpSpPr>
      <p:sp>
        <p:nvSpPr>
          <p:cNvPr id="390" name="Google Shape;390;p14"/>
          <p:cNvSpPr/>
          <p:nvPr/>
        </p:nvSpPr>
        <p:spPr>
          <a:xfrm>
            <a:off x="0" y="0"/>
            <a:ext cx="9144000" cy="749808"/>
          </a:xfrm>
          <a:prstGeom prst="rect">
            <a:avLst/>
          </a:prstGeom>
          <a:solidFill>
            <a:srgbClr val="0D0D2B"/>
          </a:solidFill>
          <a:ln cap="flat" cmpd="sng" w="12700">
            <a:solidFill>
              <a:srgbClr val="0D0D2B"/>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1" name="Google Shape;391;p14"/>
          <p:cNvSpPr/>
          <p:nvPr/>
        </p:nvSpPr>
        <p:spPr>
          <a:xfrm>
            <a:off x="365760" y="109728"/>
            <a:ext cx="6400800" cy="329184"/>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FFFFFF"/>
              </a:buClr>
              <a:buSzPts val="1600"/>
              <a:buFont typeface="Arial Black"/>
              <a:buNone/>
            </a:pPr>
            <a:r>
              <a:rPr b="1" i="0" lang="en-US" sz="1600" u="none" cap="none" strike="noStrike">
                <a:solidFill>
                  <a:srgbClr val="FFFFFF"/>
                </a:solidFill>
                <a:latin typeface="Arial Black"/>
                <a:ea typeface="Arial Black"/>
                <a:cs typeface="Arial Black"/>
                <a:sym typeface="Arial Black"/>
              </a:rPr>
              <a:t>Trigger-to-Signal Mapping  [Deliverable 1 · Section 4]</a:t>
            </a:r>
            <a:endParaRPr b="0" i="0" sz="1600" u="none" cap="none" strike="noStrike">
              <a:solidFill>
                <a:schemeClr val="dk1"/>
              </a:solidFill>
              <a:latin typeface="Calibri"/>
              <a:ea typeface="Calibri"/>
              <a:cs typeface="Calibri"/>
              <a:sym typeface="Calibri"/>
            </a:endParaRPr>
          </a:p>
        </p:txBody>
      </p:sp>
      <p:sp>
        <p:nvSpPr>
          <p:cNvPr id="392" name="Google Shape;392;p14"/>
          <p:cNvSpPr/>
          <p:nvPr/>
        </p:nvSpPr>
        <p:spPr>
          <a:xfrm>
            <a:off x="365760" y="457200"/>
            <a:ext cx="6400800" cy="219456"/>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8492A6"/>
              </a:buClr>
              <a:buSzPts val="1100"/>
              <a:buFont typeface="Arial"/>
              <a:buNone/>
            </a:pPr>
            <a:r>
              <a:rPr b="0" i="0" lang="en-US" sz="1100" u="none" cap="none" strike="noStrike">
                <a:solidFill>
                  <a:srgbClr val="8492A6"/>
                </a:solidFill>
                <a:latin typeface="Arial"/>
                <a:ea typeface="Arial"/>
                <a:cs typeface="Arial"/>
                <a:sym typeface="Arial"/>
              </a:rPr>
              <a:t>Session 3 · Enrichment Layer</a:t>
            </a:r>
            <a:endParaRPr b="0" i="0" sz="1100" u="none" cap="none" strike="noStrike">
              <a:solidFill>
                <a:schemeClr val="dk1"/>
              </a:solidFill>
              <a:latin typeface="Calibri"/>
              <a:ea typeface="Calibri"/>
              <a:cs typeface="Calibri"/>
              <a:sym typeface="Calibri"/>
            </a:endParaRPr>
          </a:p>
        </p:txBody>
      </p:sp>
      <p:sp>
        <p:nvSpPr>
          <p:cNvPr id="393" name="Google Shape;393;p14"/>
          <p:cNvSpPr/>
          <p:nvPr/>
        </p:nvSpPr>
        <p:spPr>
          <a:xfrm>
            <a:off x="7772400" y="109728"/>
            <a:ext cx="1005840" cy="384048"/>
          </a:xfrm>
          <a:prstGeom prst="roundRect">
            <a:avLst>
              <a:gd fmla="val 9524" name="adj"/>
            </a:avLst>
          </a:prstGeom>
          <a:solidFill>
            <a:srgbClr val="00C27C"/>
          </a:solidFill>
          <a:ln cap="flat" cmpd="sng" w="12700">
            <a:solidFill>
              <a:srgbClr val="00C27C"/>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4" name="Google Shape;394;p14"/>
          <p:cNvSpPr/>
          <p:nvPr/>
        </p:nvSpPr>
        <p:spPr>
          <a:xfrm>
            <a:off x="7772400" y="109728"/>
            <a:ext cx="1005840" cy="384048"/>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Clr>
                <a:srgbClr val="FFFFFF"/>
              </a:buClr>
              <a:buSzPts val="900"/>
              <a:buFont typeface="Arial"/>
              <a:buNone/>
            </a:pPr>
            <a:r>
              <a:rPr b="1" i="0" lang="en-US" sz="900" u="none" cap="none" strike="noStrike">
                <a:solidFill>
                  <a:srgbClr val="FFFFFF"/>
                </a:solidFill>
                <a:latin typeface="Arial"/>
                <a:ea typeface="Arial"/>
                <a:cs typeface="Arial"/>
                <a:sym typeface="Arial"/>
              </a:rPr>
              <a:t>Session 3</a:t>
            </a:r>
            <a:endParaRPr b="0" i="0" sz="900" u="none" cap="none" strike="noStrike">
              <a:solidFill>
                <a:schemeClr val="dk1"/>
              </a:solidFill>
              <a:latin typeface="Calibri"/>
              <a:ea typeface="Calibri"/>
              <a:cs typeface="Calibri"/>
              <a:sym typeface="Calibri"/>
            </a:endParaRPr>
          </a:p>
        </p:txBody>
      </p:sp>
      <p:sp>
        <p:nvSpPr>
          <p:cNvPr id="395" name="Google Shape;395;p14"/>
          <p:cNvSpPr/>
          <p:nvPr/>
        </p:nvSpPr>
        <p:spPr>
          <a:xfrm>
            <a:off x="365760" y="822960"/>
            <a:ext cx="8412480" cy="27432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8492A6"/>
              </a:buClr>
              <a:buSzPts val="1200"/>
              <a:buFont typeface="Arial"/>
              <a:buNone/>
            </a:pPr>
            <a:r>
              <a:rPr b="0" i="0" lang="en-US" sz="1200" u="none" cap="none" strike="noStrike">
                <a:solidFill>
                  <a:srgbClr val="8492A6"/>
                </a:solidFill>
                <a:latin typeface="Arial"/>
                <a:ea typeface="Arial"/>
                <a:cs typeface="Arial"/>
                <a:sym typeface="Arial"/>
              </a:rPr>
              <a:t>For each buying trigger, identify the detectable signal. If you cannot name a source that detects it, the signal is not ready to build.</a:t>
            </a:r>
            <a:endParaRPr b="0" i="0" sz="1200" u="none" cap="none" strike="noStrike">
              <a:solidFill>
                <a:schemeClr val="dk1"/>
              </a:solidFill>
              <a:latin typeface="Calibri"/>
              <a:ea typeface="Calibri"/>
              <a:cs typeface="Calibri"/>
              <a:sym typeface="Calibri"/>
            </a:endParaRPr>
          </a:p>
        </p:txBody>
      </p:sp>
      <p:sp>
        <p:nvSpPr>
          <p:cNvPr id="396" name="Google Shape;396;p14"/>
          <p:cNvSpPr/>
          <p:nvPr/>
        </p:nvSpPr>
        <p:spPr>
          <a:xfrm>
            <a:off x="365760" y="1170432"/>
            <a:ext cx="8412480" cy="310896"/>
          </a:xfrm>
          <a:prstGeom prst="rect">
            <a:avLst/>
          </a:prstGeom>
          <a:solidFill>
            <a:srgbClr val="0D0D2B"/>
          </a:solidFill>
          <a:ln cap="flat" cmpd="sng" w="12700">
            <a:solidFill>
              <a:srgbClr val="0D0D2B"/>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7" name="Google Shape;397;p14"/>
          <p:cNvSpPr/>
          <p:nvPr/>
        </p:nvSpPr>
        <p:spPr>
          <a:xfrm>
            <a:off x="457200" y="1225296"/>
            <a:ext cx="2011680" cy="201168"/>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00C27C"/>
              </a:buClr>
              <a:buSzPts val="950"/>
              <a:buFont typeface="Arial"/>
              <a:buNone/>
            </a:pPr>
            <a:r>
              <a:rPr b="1" i="0" lang="en-US" sz="950" u="none" cap="none" strike="noStrike">
                <a:solidFill>
                  <a:srgbClr val="00C27C"/>
                </a:solidFill>
                <a:latin typeface="Arial"/>
                <a:ea typeface="Arial"/>
                <a:cs typeface="Arial"/>
                <a:sym typeface="Arial"/>
              </a:rPr>
              <a:t>Buying Trigger</a:t>
            </a:r>
            <a:endParaRPr b="0" i="0" sz="950" u="none" cap="none" strike="noStrike">
              <a:solidFill>
                <a:schemeClr val="dk1"/>
              </a:solidFill>
              <a:latin typeface="Calibri"/>
              <a:ea typeface="Calibri"/>
              <a:cs typeface="Calibri"/>
              <a:sym typeface="Calibri"/>
            </a:endParaRPr>
          </a:p>
        </p:txBody>
      </p:sp>
      <p:sp>
        <p:nvSpPr>
          <p:cNvPr id="398" name="Google Shape;398;p14"/>
          <p:cNvSpPr/>
          <p:nvPr/>
        </p:nvSpPr>
        <p:spPr>
          <a:xfrm>
            <a:off x="2172675" y="1261796"/>
            <a:ext cx="1783200" cy="20130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00C27C"/>
              </a:buClr>
              <a:buSzPts val="950"/>
              <a:buFont typeface="Arial"/>
              <a:buNone/>
            </a:pPr>
            <a:r>
              <a:rPr b="1" i="0" lang="en-US" sz="950" u="none" cap="none" strike="noStrike">
                <a:solidFill>
                  <a:srgbClr val="00C27C"/>
                </a:solidFill>
                <a:latin typeface="Arial"/>
                <a:ea typeface="Arial"/>
                <a:cs typeface="Arial"/>
                <a:sym typeface="Arial"/>
              </a:rPr>
              <a:t>Observable Signal</a:t>
            </a:r>
            <a:endParaRPr b="0" i="0" sz="950" u="none" cap="none" strike="noStrike">
              <a:solidFill>
                <a:schemeClr val="dk1"/>
              </a:solidFill>
              <a:latin typeface="Calibri"/>
              <a:ea typeface="Calibri"/>
              <a:cs typeface="Calibri"/>
              <a:sym typeface="Calibri"/>
            </a:endParaRPr>
          </a:p>
        </p:txBody>
      </p:sp>
      <p:sp>
        <p:nvSpPr>
          <p:cNvPr id="399" name="Google Shape;399;p14"/>
          <p:cNvSpPr/>
          <p:nvPr/>
        </p:nvSpPr>
        <p:spPr>
          <a:xfrm>
            <a:off x="3849625" y="1261859"/>
            <a:ext cx="1005900" cy="20130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00C27C"/>
              </a:buClr>
              <a:buSzPts val="950"/>
              <a:buFont typeface="Arial"/>
              <a:buNone/>
            </a:pPr>
            <a:r>
              <a:rPr b="1" i="0" lang="en-US" sz="950" u="none" cap="none" strike="noStrike">
                <a:solidFill>
                  <a:srgbClr val="00C27C"/>
                </a:solidFill>
                <a:latin typeface="Arial"/>
                <a:ea typeface="Arial"/>
                <a:cs typeface="Arial"/>
                <a:sym typeface="Arial"/>
              </a:rPr>
              <a:t>1st or 3rd Party</a:t>
            </a:r>
            <a:endParaRPr b="0" i="0" sz="950" u="none" cap="none" strike="noStrike">
              <a:solidFill>
                <a:schemeClr val="dk1"/>
              </a:solidFill>
              <a:latin typeface="Calibri"/>
              <a:ea typeface="Calibri"/>
              <a:cs typeface="Calibri"/>
              <a:sym typeface="Calibri"/>
            </a:endParaRPr>
          </a:p>
        </p:txBody>
      </p:sp>
      <p:sp>
        <p:nvSpPr>
          <p:cNvPr id="400" name="Google Shape;400;p14"/>
          <p:cNvSpPr/>
          <p:nvPr/>
        </p:nvSpPr>
        <p:spPr>
          <a:xfrm>
            <a:off x="4983485" y="1243571"/>
            <a:ext cx="1874400" cy="20130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00C27C"/>
              </a:buClr>
              <a:buSzPts val="950"/>
              <a:buFont typeface="Arial"/>
              <a:buNone/>
            </a:pPr>
            <a:r>
              <a:rPr b="1" i="0" lang="en-US" sz="950" u="none" cap="none" strike="noStrike">
                <a:solidFill>
                  <a:srgbClr val="00C27C"/>
                </a:solidFill>
                <a:latin typeface="Arial"/>
                <a:ea typeface="Arial"/>
                <a:cs typeface="Arial"/>
                <a:sym typeface="Arial"/>
              </a:rPr>
              <a:t>Detection Source / Tool</a:t>
            </a:r>
            <a:endParaRPr b="0" i="0" sz="950" u="none" cap="none" strike="noStrike">
              <a:solidFill>
                <a:schemeClr val="dk1"/>
              </a:solidFill>
              <a:latin typeface="Calibri"/>
              <a:ea typeface="Calibri"/>
              <a:cs typeface="Calibri"/>
              <a:sym typeface="Calibri"/>
            </a:endParaRPr>
          </a:p>
        </p:txBody>
      </p:sp>
      <p:sp>
        <p:nvSpPr>
          <p:cNvPr id="401" name="Google Shape;401;p14"/>
          <p:cNvSpPr/>
          <p:nvPr/>
        </p:nvSpPr>
        <p:spPr>
          <a:xfrm>
            <a:off x="6858000" y="1225296"/>
            <a:ext cx="1828800" cy="201168"/>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00C27C"/>
              </a:buClr>
              <a:buSzPts val="950"/>
              <a:buFont typeface="Arial"/>
              <a:buNone/>
            </a:pPr>
            <a:r>
              <a:rPr b="1" i="0" lang="en-US" sz="950" u="none" cap="none" strike="noStrike">
                <a:solidFill>
                  <a:srgbClr val="00C27C"/>
                </a:solidFill>
                <a:latin typeface="Arial"/>
                <a:ea typeface="Arial"/>
                <a:cs typeface="Arial"/>
                <a:sym typeface="Arial"/>
              </a:rPr>
              <a:t>Time Gap</a:t>
            </a:r>
            <a:endParaRPr b="0" i="0" sz="950" u="none" cap="none" strike="noStrike">
              <a:solidFill>
                <a:schemeClr val="dk1"/>
              </a:solidFill>
              <a:latin typeface="Calibri"/>
              <a:ea typeface="Calibri"/>
              <a:cs typeface="Calibri"/>
              <a:sym typeface="Calibri"/>
            </a:endParaRPr>
          </a:p>
        </p:txBody>
      </p:sp>
      <p:sp>
        <p:nvSpPr>
          <p:cNvPr id="402" name="Google Shape;402;p14"/>
          <p:cNvSpPr/>
          <p:nvPr/>
        </p:nvSpPr>
        <p:spPr>
          <a:xfrm>
            <a:off x="365749" y="1714563"/>
            <a:ext cx="318600" cy="255900"/>
          </a:xfrm>
          <a:prstGeom prst="ellipse">
            <a:avLst/>
          </a:prstGeom>
          <a:solidFill>
            <a:srgbClr val="F59E0B"/>
          </a:solidFill>
          <a:ln cap="flat" cmpd="sng" w="12700">
            <a:solidFill>
              <a:srgbClr val="F59E0B"/>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03" name="Google Shape;403;p14"/>
          <p:cNvSpPr/>
          <p:nvPr/>
        </p:nvSpPr>
        <p:spPr>
          <a:xfrm>
            <a:off x="365750" y="1714565"/>
            <a:ext cx="318300" cy="2559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Clr>
                <a:srgbClr val="FFFFFF"/>
              </a:buClr>
              <a:buSzPts val="900"/>
              <a:buFont typeface="Arial"/>
              <a:buNone/>
            </a:pPr>
            <a:r>
              <a:rPr b="1" i="0" lang="en-US" sz="900" u="none" cap="none" strike="noStrike">
                <a:solidFill>
                  <a:srgbClr val="FFFFFF"/>
                </a:solidFill>
                <a:latin typeface="Arial"/>
                <a:ea typeface="Arial"/>
                <a:cs typeface="Arial"/>
                <a:sym typeface="Arial"/>
              </a:rPr>
              <a:t>01</a:t>
            </a:r>
            <a:endParaRPr b="0" i="0" sz="900" u="none" cap="none" strike="noStrike">
              <a:solidFill>
                <a:schemeClr val="dk1"/>
              </a:solidFill>
              <a:latin typeface="Calibri"/>
              <a:ea typeface="Calibri"/>
              <a:cs typeface="Calibri"/>
              <a:sym typeface="Calibri"/>
            </a:endParaRPr>
          </a:p>
        </p:txBody>
      </p:sp>
      <p:sp>
        <p:nvSpPr>
          <p:cNvPr id="404" name="Google Shape;404;p14"/>
          <p:cNvSpPr/>
          <p:nvPr/>
        </p:nvSpPr>
        <p:spPr>
          <a:xfrm>
            <a:off x="713232" y="1627632"/>
            <a:ext cx="1993392" cy="512064"/>
          </a:xfrm>
          <a:prstGeom prst="rect">
            <a:avLst/>
          </a:prstGeom>
          <a:solidFill>
            <a:srgbClr val="F0F4F8"/>
          </a:solidFill>
          <a:ln cap="flat" cmpd="sng" w="12700">
            <a:solidFill>
              <a:srgbClr val="CBD5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05" name="Google Shape;405;p14"/>
          <p:cNvSpPr/>
          <p:nvPr/>
        </p:nvSpPr>
        <p:spPr>
          <a:xfrm>
            <a:off x="2029968" y="1627632"/>
            <a:ext cx="1773936" cy="512064"/>
          </a:xfrm>
          <a:prstGeom prst="rect">
            <a:avLst/>
          </a:prstGeom>
          <a:solidFill>
            <a:srgbClr val="F0F4F8"/>
          </a:solidFill>
          <a:ln cap="flat" cmpd="sng" w="12700">
            <a:solidFill>
              <a:srgbClr val="CBD5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06" name="Google Shape;406;p14"/>
          <p:cNvSpPr/>
          <p:nvPr/>
        </p:nvSpPr>
        <p:spPr>
          <a:xfrm>
            <a:off x="3858768" y="1627632"/>
            <a:ext cx="987552" cy="512064"/>
          </a:xfrm>
          <a:prstGeom prst="rect">
            <a:avLst/>
          </a:prstGeom>
          <a:solidFill>
            <a:srgbClr val="F0F4F8"/>
          </a:solidFill>
          <a:ln cap="flat" cmpd="sng" w="12700">
            <a:solidFill>
              <a:srgbClr val="CBD5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07" name="Google Shape;407;p14"/>
          <p:cNvSpPr/>
          <p:nvPr/>
        </p:nvSpPr>
        <p:spPr>
          <a:xfrm>
            <a:off x="4919472" y="1627632"/>
            <a:ext cx="1865376" cy="512064"/>
          </a:xfrm>
          <a:prstGeom prst="rect">
            <a:avLst/>
          </a:prstGeom>
          <a:solidFill>
            <a:srgbClr val="F0F4F8"/>
          </a:solidFill>
          <a:ln cap="flat" cmpd="sng" w="12700">
            <a:solidFill>
              <a:srgbClr val="CBD5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08" name="Google Shape;408;p14"/>
          <p:cNvSpPr/>
          <p:nvPr/>
        </p:nvSpPr>
        <p:spPr>
          <a:xfrm>
            <a:off x="6839712" y="1627632"/>
            <a:ext cx="1783080" cy="512064"/>
          </a:xfrm>
          <a:prstGeom prst="rect">
            <a:avLst/>
          </a:prstGeom>
          <a:solidFill>
            <a:srgbClr val="F0F4F8"/>
          </a:solidFill>
          <a:ln cap="flat" cmpd="sng" w="12700">
            <a:solidFill>
              <a:srgbClr val="CBD5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09" name="Google Shape;409;p14"/>
          <p:cNvSpPr/>
          <p:nvPr/>
        </p:nvSpPr>
        <p:spPr>
          <a:xfrm>
            <a:off x="365749" y="2391217"/>
            <a:ext cx="318600" cy="255900"/>
          </a:xfrm>
          <a:prstGeom prst="ellipse">
            <a:avLst/>
          </a:prstGeom>
          <a:solidFill>
            <a:srgbClr val="F59E0B"/>
          </a:solidFill>
          <a:ln cap="flat" cmpd="sng" w="12700">
            <a:solidFill>
              <a:srgbClr val="F59E0B"/>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10" name="Google Shape;410;p14"/>
          <p:cNvSpPr/>
          <p:nvPr/>
        </p:nvSpPr>
        <p:spPr>
          <a:xfrm>
            <a:off x="365750" y="2391219"/>
            <a:ext cx="318300" cy="2559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Clr>
                <a:srgbClr val="FFFFFF"/>
              </a:buClr>
              <a:buSzPts val="900"/>
              <a:buFont typeface="Arial"/>
              <a:buNone/>
            </a:pPr>
            <a:r>
              <a:rPr b="1" i="0" lang="en-US" sz="900" u="none" cap="none" strike="noStrike">
                <a:solidFill>
                  <a:srgbClr val="FFFFFF"/>
                </a:solidFill>
                <a:latin typeface="Arial"/>
                <a:ea typeface="Arial"/>
                <a:cs typeface="Arial"/>
                <a:sym typeface="Arial"/>
              </a:rPr>
              <a:t>02</a:t>
            </a:r>
            <a:endParaRPr b="0" i="0" sz="900" u="none" cap="none" strike="noStrike">
              <a:solidFill>
                <a:schemeClr val="dk1"/>
              </a:solidFill>
              <a:latin typeface="Calibri"/>
              <a:ea typeface="Calibri"/>
              <a:cs typeface="Calibri"/>
              <a:sym typeface="Calibri"/>
            </a:endParaRPr>
          </a:p>
        </p:txBody>
      </p:sp>
      <p:sp>
        <p:nvSpPr>
          <p:cNvPr id="411" name="Google Shape;411;p14"/>
          <p:cNvSpPr/>
          <p:nvPr/>
        </p:nvSpPr>
        <p:spPr>
          <a:xfrm>
            <a:off x="713232" y="2304288"/>
            <a:ext cx="1993392" cy="512064"/>
          </a:xfrm>
          <a:prstGeom prst="rect">
            <a:avLst/>
          </a:prstGeom>
          <a:solidFill>
            <a:srgbClr val="E8EFF5"/>
          </a:solidFill>
          <a:ln cap="flat" cmpd="sng" w="12700">
            <a:solidFill>
              <a:srgbClr val="CBD5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12" name="Google Shape;412;p14"/>
          <p:cNvSpPr/>
          <p:nvPr/>
        </p:nvSpPr>
        <p:spPr>
          <a:xfrm>
            <a:off x="2029968" y="2304288"/>
            <a:ext cx="1773936" cy="512064"/>
          </a:xfrm>
          <a:prstGeom prst="rect">
            <a:avLst/>
          </a:prstGeom>
          <a:solidFill>
            <a:srgbClr val="E8EFF5"/>
          </a:solidFill>
          <a:ln cap="flat" cmpd="sng" w="12700">
            <a:solidFill>
              <a:srgbClr val="CBD5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13" name="Google Shape;413;p14"/>
          <p:cNvSpPr/>
          <p:nvPr/>
        </p:nvSpPr>
        <p:spPr>
          <a:xfrm>
            <a:off x="3858768" y="2304288"/>
            <a:ext cx="987552" cy="512064"/>
          </a:xfrm>
          <a:prstGeom prst="rect">
            <a:avLst/>
          </a:prstGeom>
          <a:solidFill>
            <a:srgbClr val="E8EFF5"/>
          </a:solidFill>
          <a:ln cap="flat" cmpd="sng" w="12700">
            <a:solidFill>
              <a:srgbClr val="CBD5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14" name="Google Shape;414;p14"/>
          <p:cNvSpPr/>
          <p:nvPr/>
        </p:nvSpPr>
        <p:spPr>
          <a:xfrm>
            <a:off x="4919472" y="2304288"/>
            <a:ext cx="1865376" cy="512064"/>
          </a:xfrm>
          <a:prstGeom prst="rect">
            <a:avLst/>
          </a:prstGeom>
          <a:solidFill>
            <a:srgbClr val="E8EFF5"/>
          </a:solidFill>
          <a:ln cap="flat" cmpd="sng" w="12700">
            <a:solidFill>
              <a:srgbClr val="CBD5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15" name="Google Shape;415;p14"/>
          <p:cNvSpPr/>
          <p:nvPr/>
        </p:nvSpPr>
        <p:spPr>
          <a:xfrm>
            <a:off x="6839712" y="2304288"/>
            <a:ext cx="1783080" cy="512064"/>
          </a:xfrm>
          <a:prstGeom prst="rect">
            <a:avLst/>
          </a:prstGeom>
          <a:solidFill>
            <a:srgbClr val="E8EFF5"/>
          </a:solidFill>
          <a:ln cap="flat" cmpd="sng" w="12700">
            <a:solidFill>
              <a:srgbClr val="CBD5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16" name="Google Shape;416;p14"/>
          <p:cNvSpPr/>
          <p:nvPr/>
        </p:nvSpPr>
        <p:spPr>
          <a:xfrm>
            <a:off x="365749" y="3067872"/>
            <a:ext cx="318600" cy="255900"/>
          </a:xfrm>
          <a:prstGeom prst="ellipse">
            <a:avLst/>
          </a:prstGeom>
          <a:solidFill>
            <a:srgbClr val="F59E0B"/>
          </a:solidFill>
          <a:ln cap="flat" cmpd="sng" w="12700">
            <a:solidFill>
              <a:srgbClr val="F59E0B"/>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17" name="Google Shape;417;p14"/>
          <p:cNvSpPr/>
          <p:nvPr/>
        </p:nvSpPr>
        <p:spPr>
          <a:xfrm>
            <a:off x="365750" y="3067874"/>
            <a:ext cx="318300" cy="2559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Clr>
                <a:srgbClr val="FFFFFF"/>
              </a:buClr>
              <a:buSzPts val="900"/>
              <a:buFont typeface="Arial"/>
              <a:buNone/>
            </a:pPr>
            <a:r>
              <a:rPr b="1" i="0" lang="en-US" sz="900" u="none" cap="none" strike="noStrike">
                <a:solidFill>
                  <a:srgbClr val="FFFFFF"/>
                </a:solidFill>
                <a:latin typeface="Arial"/>
                <a:ea typeface="Arial"/>
                <a:cs typeface="Arial"/>
                <a:sym typeface="Arial"/>
              </a:rPr>
              <a:t>03</a:t>
            </a:r>
            <a:endParaRPr b="0" i="0" sz="900" u="none" cap="none" strike="noStrike">
              <a:solidFill>
                <a:schemeClr val="dk1"/>
              </a:solidFill>
              <a:latin typeface="Calibri"/>
              <a:ea typeface="Calibri"/>
              <a:cs typeface="Calibri"/>
              <a:sym typeface="Calibri"/>
            </a:endParaRPr>
          </a:p>
        </p:txBody>
      </p:sp>
      <p:sp>
        <p:nvSpPr>
          <p:cNvPr id="418" name="Google Shape;418;p14"/>
          <p:cNvSpPr/>
          <p:nvPr/>
        </p:nvSpPr>
        <p:spPr>
          <a:xfrm>
            <a:off x="713232" y="2980944"/>
            <a:ext cx="1993392" cy="512064"/>
          </a:xfrm>
          <a:prstGeom prst="rect">
            <a:avLst/>
          </a:prstGeom>
          <a:solidFill>
            <a:srgbClr val="F0F4F8"/>
          </a:solidFill>
          <a:ln cap="flat" cmpd="sng" w="12700">
            <a:solidFill>
              <a:srgbClr val="CBD5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19" name="Google Shape;419;p14"/>
          <p:cNvSpPr/>
          <p:nvPr/>
        </p:nvSpPr>
        <p:spPr>
          <a:xfrm>
            <a:off x="2029968" y="2980944"/>
            <a:ext cx="1773936" cy="512064"/>
          </a:xfrm>
          <a:prstGeom prst="rect">
            <a:avLst/>
          </a:prstGeom>
          <a:solidFill>
            <a:srgbClr val="F0F4F8"/>
          </a:solidFill>
          <a:ln cap="flat" cmpd="sng" w="12700">
            <a:solidFill>
              <a:srgbClr val="CBD5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20" name="Google Shape;420;p14"/>
          <p:cNvSpPr/>
          <p:nvPr/>
        </p:nvSpPr>
        <p:spPr>
          <a:xfrm>
            <a:off x="3858768" y="2980944"/>
            <a:ext cx="987552" cy="512064"/>
          </a:xfrm>
          <a:prstGeom prst="rect">
            <a:avLst/>
          </a:prstGeom>
          <a:solidFill>
            <a:srgbClr val="F0F4F8"/>
          </a:solidFill>
          <a:ln cap="flat" cmpd="sng" w="12700">
            <a:solidFill>
              <a:srgbClr val="CBD5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21" name="Google Shape;421;p14"/>
          <p:cNvSpPr/>
          <p:nvPr/>
        </p:nvSpPr>
        <p:spPr>
          <a:xfrm>
            <a:off x="4919472" y="2980944"/>
            <a:ext cx="1865376" cy="512064"/>
          </a:xfrm>
          <a:prstGeom prst="rect">
            <a:avLst/>
          </a:prstGeom>
          <a:solidFill>
            <a:srgbClr val="F0F4F8"/>
          </a:solidFill>
          <a:ln cap="flat" cmpd="sng" w="12700">
            <a:solidFill>
              <a:srgbClr val="CBD5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22" name="Google Shape;422;p14"/>
          <p:cNvSpPr/>
          <p:nvPr/>
        </p:nvSpPr>
        <p:spPr>
          <a:xfrm>
            <a:off x="6839712" y="2980944"/>
            <a:ext cx="1783080" cy="512064"/>
          </a:xfrm>
          <a:prstGeom prst="rect">
            <a:avLst/>
          </a:prstGeom>
          <a:solidFill>
            <a:srgbClr val="F0F4F8"/>
          </a:solidFill>
          <a:ln cap="flat" cmpd="sng" w="12700">
            <a:solidFill>
              <a:srgbClr val="CBD5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23" name="Google Shape;423;p14"/>
          <p:cNvSpPr/>
          <p:nvPr/>
        </p:nvSpPr>
        <p:spPr>
          <a:xfrm>
            <a:off x="365749" y="3744526"/>
            <a:ext cx="318600" cy="255900"/>
          </a:xfrm>
          <a:prstGeom prst="ellipse">
            <a:avLst/>
          </a:prstGeom>
          <a:solidFill>
            <a:srgbClr val="F59E0B"/>
          </a:solidFill>
          <a:ln cap="flat" cmpd="sng" w="12700">
            <a:solidFill>
              <a:srgbClr val="F59E0B"/>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24" name="Google Shape;424;p14"/>
          <p:cNvSpPr/>
          <p:nvPr/>
        </p:nvSpPr>
        <p:spPr>
          <a:xfrm>
            <a:off x="365750" y="3744529"/>
            <a:ext cx="318300" cy="2559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Clr>
                <a:srgbClr val="FFFFFF"/>
              </a:buClr>
              <a:buSzPts val="900"/>
              <a:buFont typeface="Arial"/>
              <a:buNone/>
            </a:pPr>
            <a:r>
              <a:rPr b="1" i="0" lang="en-US" sz="900" u="none" cap="none" strike="noStrike">
                <a:solidFill>
                  <a:srgbClr val="FFFFFF"/>
                </a:solidFill>
                <a:latin typeface="Arial"/>
                <a:ea typeface="Arial"/>
                <a:cs typeface="Arial"/>
                <a:sym typeface="Arial"/>
              </a:rPr>
              <a:t>04</a:t>
            </a:r>
            <a:endParaRPr b="0" i="0" sz="900" u="none" cap="none" strike="noStrike">
              <a:solidFill>
                <a:schemeClr val="dk1"/>
              </a:solidFill>
              <a:latin typeface="Calibri"/>
              <a:ea typeface="Calibri"/>
              <a:cs typeface="Calibri"/>
              <a:sym typeface="Calibri"/>
            </a:endParaRPr>
          </a:p>
        </p:txBody>
      </p:sp>
      <p:sp>
        <p:nvSpPr>
          <p:cNvPr id="425" name="Google Shape;425;p14"/>
          <p:cNvSpPr/>
          <p:nvPr/>
        </p:nvSpPr>
        <p:spPr>
          <a:xfrm>
            <a:off x="713232" y="3657600"/>
            <a:ext cx="1993392" cy="512064"/>
          </a:xfrm>
          <a:prstGeom prst="rect">
            <a:avLst/>
          </a:prstGeom>
          <a:solidFill>
            <a:srgbClr val="E8EFF5"/>
          </a:solidFill>
          <a:ln cap="flat" cmpd="sng" w="12700">
            <a:solidFill>
              <a:srgbClr val="CBD5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26" name="Google Shape;426;p14"/>
          <p:cNvSpPr/>
          <p:nvPr/>
        </p:nvSpPr>
        <p:spPr>
          <a:xfrm>
            <a:off x="2029968" y="3657600"/>
            <a:ext cx="1773936" cy="512064"/>
          </a:xfrm>
          <a:prstGeom prst="rect">
            <a:avLst/>
          </a:prstGeom>
          <a:solidFill>
            <a:srgbClr val="E8EFF5"/>
          </a:solidFill>
          <a:ln cap="flat" cmpd="sng" w="12700">
            <a:solidFill>
              <a:srgbClr val="CBD5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27" name="Google Shape;427;p14"/>
          <p:cNvSpPr/>
          <p:nvPr/>
        </p:nvSpPr>
        <p:spPr>
          <a:xfrm>
            <a:off x="3858768" y="3657600"/>
            <a:ext cx="987552" cy="512064"/>
          </a:xfrm>
          <a:prstGeom prst="rect">
            <a:avLst/>
          </a:prstGeom>
          <a:solidFill>
            <a:srgbClr val="E8EFF5"/>
          </a:solidFill>
          <a:ln cap="flat" cmpd="sng" w="12700">
            <a:solidFill>
              <a:srgbClr val="CBD5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28" name="Google Shape;428;p14"/>
          <p:cNvSpPr/>
          <p:nvPr/>
        </p:nvSpPr>
        <p:spPr>
          <a:xfrm>
            <a:off x="4919472" y="3657600"/>
            <a:ext cx="1865376" cy="512064"/>
          </a:xfrm>
          <a:prstGeom prst="rect">
            <a:avLst/>
          </a:prstGeom>
          <a:solidFill>
            <a:srgbClr val="E8EFF5"/>
          </a:solidFill>
          <a:ln cap="flat" cmpd="sng" w="12700">
            <a:solidFill>
              <a:srgbClr val="CBD5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29" name="Google Shape;429;p14"/>
          <p:cNvSpPr/>
          <p:nvPr/>
        </p:nvSpPr>
        <p:spPr>
          <a:xfrm>
            <a:off x="6839712" y="3657600"/>
            <a:ext cx="1783080" cy="512064"/>
          </a:xfrm>
          <a:prstGeom prst="rect">
            <a:avLst/>
          </a:prstGeom>
          <a:solidFill>
            <a:srgbClr val="E8EFF5"/>
          </a:solidFill>
          <a:ln cap="flat" cmpd="sng" w="12700">
            <a:solidFill>
              <a:srgbClr val="CBD5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30" name="Google Shape;430;p14"/>
          <p:cNvSpPr/>
          <p:nvPr/>
        </p:nvSpPr>
        <p:spPr>
          <a:xfrm>
            <a:off x="365749" y="4421181"/>
            <a:ext cx="318600" cy="255900"/>
          </a:xfrm>
          <a:prstGeom prst="ellipse">
            <a:avLst/>
          </a:prstGeom>
          <a:solidFill>
            <a:srgbClr val="F59E0B"/>
          </a:solidFill>
          <a:ln cap="flat" cmpd="sng" w="12700">
            <a:solidFill>
              <a:srgbClr val="F59E0B"/>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31" name="Google Shape;431;p14"/>
          <p:cNvSpPr/>
          <p:nvPr/>
        </p:nvSpPr>
        <p:spPr>
          <a:xfrm>
            <a:off x="365750" y="4421183"/>
            <a:ext cx="318300" cy="2559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Clr>
                <a:srgbClr val="FFFFFF"/>
              </a:buClr>
              <a:buSzPts val="900"/>
              <a:buFont typeface="Arial"/>
              <a:buNone/>
            </a:pPr>
            <a:r>
              <a:rPr b="1" i="0" lang="en-US" sz="900" u="none" cap="none" strike="noStrike">
                <a:solidFill>
                  <a:srgbClr val="FFFFFF"/>
                </a:solidFill>
                <a:latin typeface="Arial"/>
                <a:ea typeface="Arial"/>
                <a:cs typeface="Arial"/>
                <a:sym typeface="Arial"/>
              </a:rPr>
              <a:t>05</a:t>
            </a:r>
            <a:endParaRPr b="0" i="0" sz="900" u="none" cap="none" strike="noStrike">
              <a:solidFill>
                <a:schemeClr val="dk1"/>
              </a:solidFill>
              <a:latin typeface="Calibri"/>
              <a:ea typeface="Calibri"/>
              <a:cs typeface="Calibri"/>
              <a:sym typeface="Calibri"/>
            </a:endParaRPr>
          </a:p>
        </p:txBody>
      </p:sp>
      <p:sp>
        <p:nvSpPr>
          <p:cNvPr id="432" name="Google Shape;432;p14"/>
          <p:cNvSpPr/>
          <p:nvPr/>
        </p:nvSpPr>
        <p:spPr>
          <a:xfrm>
            <a:off x="713232" y="4334256"/>
            <a:ext cx="1993392" cy="512064"/>
          </a:xfrm>
          <a:prstGeom prst="rect">
            <a:avLst/>
          </a:prstGeom>
          <a:solidFill>
            <a:srgbClr val="F0F4F8"/>
          </a:solidFill>
          <a:ln cap="flat" cmpd="sng" w="12700">
            <a:solidFill>
              <a:srgbClr val="CBD5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33" name="Google Shape;433;p14"/>
          <p:cNvSpPr/>
          <p:nvPr/>
        </p:nvSpPr>
        <p:spPr>
          <a:xfrm>
            <a:off x="2029968" y="4334256"/>
            <a:ext cx="1773936" cy="512064"/>
          </a:xfrm>
          <a:prstGeom prst="rect">
            <a:avLst/>
          </a:prstGeom>
          <a:solidFill>
            <a:srgbClr val="F0F4F8"/>
          </a:solidFill>
          <a:ln cap="flat" cmpd="sng" w="12700">
            <a:solidFill>
              <a:srgbClr val="CBD5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34" name="Google Shape;434;p14"/>
          <p:cNvSpPr/>
          <p:nvPr/>
        </p:nvSpPr>
        <p:spPr>
          <a:xfrm>
            <a:off x="3858768" y="4334256"/>
            <a:ext cx="987552" cy="512064"/>
          </a:xfrm>
          <a:prstGeom prst="rect">
            <a:avLst/>
          </a:prstGeom>
          <a:solidFill>
            <a:srgbClr val="F0F4F8"/>
          </a:solidFill>
          <a:ln cap="flat" cmpd="sng" w="12700">
            <a:solidFill>
              <a:srgbClr val="CBD5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35" name="Google Shape;435;p14"/>
          <p:cNvSpPr/>
          <p:nvPr/>
        </p:nvSpPr>
        <p:spPr>
          <a:xfrm>
            <a:off x="4919472" y="4334256"/>
            <a:ext cx="1865376" cy="512064"/>
          </a:xfrm>
          <a:prstGeom prst="rect">
            <a:avLst/>
          </a:prstGeom>
          <a:solidFill>
            <a:srgbClr val="F0F4F8"/>
          </a:solidFill>
          <a:ln cap="flat" cmpd="sng" w="12700">
            <a:solidFill>
              <a:srgbClr val="CBD5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36" name="Google Shape;436;p14"/>
          <p:cNvSpPr/>
          <p:nvPr/>
        </p:nvSpPr>
        <p:spPr>
          <a:xfrm>
            <a:off x="6839712" y="4334256"/>
            <a:ext cx="1783080" cy="512064"/>
          </a:xfrm>
          <a:prstGeom prst="rect">
            <a:avLst/>
          </a:prstGeom>
          <a:solidFill>
            <a:srgbClr val="F0F4F8"/>
          </a:solidFill>
          <a:ln cap="flat" cmpd="sng" w="12700">
            <a:solidFill>
              <a:srgbClr val="CBD5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37" name="Google Shape;437;p14"/>
          <p:cNvSpPr/>
          <p:nvPr/>
        </p:nvSpPr>
        <p:spPr>
          <a:xfrm>
            <a:off x="365760" y="4892040"/>
            <a:ext cx="8412480" cy="201168"/>
          </a:xfrm>
          <a:prstGeom prst="rect">
            <a:avLst/>
          </a:prstGeom>
          <a:solidFill>
            <a:srgbClr val="EBF8F2"/>
          </a:solidFill>
          <a:ln cap="flat" cmpd="sng" w="12700">
            <a:solidFill>
              <a:srgbClr val="00C27C"/>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38" name="Google Shape;438;p14"/>
          <p:cNvSpPr/>
          <p:nvPr/>
        </p:nvSpPr>
        <p:spPr>
          <a:xfrm>
            <a:off x="502920" y="4910328"/>
            <a:ext cx="8229600" cy="164592"/>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00A869"/>
              </a:buClr>
              <a:buSzPts val="1000"/>
              <a:buFont typeface="Arial"/>
              <a:buNone/>
            </a:pPr>
            <a:r>
              <a:rPr b="1" i="0" lang="en-US" sz="1000" u="none" cap="none" strike="noStrike">
                <a:solidFill>
                  <a:srgbClr val="00A869"/>
                </a:solidFill>
                <a:latin typeface="Arial"/>
                <a:ea typeface="Arial"/>
                <a:cs typeface="Arial"/>
                <a:sym typeface="Arial"/>
              </a:rPr>
              <a:t>📌  Rule: if you can't name the observable trigger, the signal is not ready to score. If you can't name a tool, it's a gap to flag.</a:t>
            </a:r>
            <a:endParaRPr b="0" i="0" sz="1000" u="none" cap="none" strike="noStrike">
              <a:solidFill>
                <a:schemeClr val="dk1"/>
              </a:solidFill>
              <a:latin typeface="Calibri"/>
              <a:ea typeface="Calibri"/>
              <a:cs typeface="Calibri"/>
              <a:sym typeface="Calibri"/>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443" name="Shape 443"/>
        <p:cNvGrpSpPr/>
        <p:nvPr/>
      </p:nvGrpSpPr>
      <p:grpSpPr>
        <a:xfrm>
          <a:off x="0" y="0"/>
          <a:ext cx="0" cy="0"/>
          <a:chOff x="0" y="0"/>
          <a:chExt cx="0" cy="0"/>
        </a:xfrm>
      </p:grpSpPr>
      <p:sp>
        <p:nvSpPr>
          <p:cNvPr id="444" name="Google Shape;444;p15"/>
          <p:cNvSpPr/>
          <p:nvPr/>
        </p:nvSpPr>
        <p:spPr>
          <a:xfrm>
            <a:off x="0" y="0"/>
            <a:ext cx="9144000" cy="749808"/>
          </a:xfrm>
          <a:prstGeom prst="rect">
            <a:avLst/>
          </a:prstGeom>
          <a:solidFill>
            <a:srgbClr val="0D0D2B"/>
          </a:solidFill>
          <a:ln cap="flat" cmpd="sng" w="12700">
            <a:solidFill>
              <a:srgbClr val="0D0D2B"/>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45" name="Google Shape;445;p15"/>
          <p:cNvSpPr/>
          <p:nvPr/>
        </p:nvSpPr>
        <p:spPr>
          <a:xfrm>
            <a:off x="365760" y="109728"/>
            <a:ext cx="6400800" cy="329184"/>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FFFFFF"/>
              </a:buClr>
              <a:buSzPts val="1600"/>
              <a:buFont typeface="Arial Black"/>
              <a:buNone/>
            </a:pPr>
            <a:r>
              <a:rPr b="1" i="0" lang="en-US" sz="1600" u="none" cap="none" strike="noStrike">
                <a:solidFill>
                  <a:srgbClr val="FFFFFF"/>
                </a:solidFill>
                <a:latin typeface="Arial Black"/>
                <a:ea typeface="Arial Black"/>
                <a:cs typeface="Arial Black"/>
                <a:sym typeface="Arial Black"/>
              </a:rPr>
              <a:t>Your Buying Triggers</a:t>
            </a:r>
            <a:endParaRPr b="0" i="0" sz="1600" u="none" cap="none" strike="noStrike">
              <a:solidFill>
                <a:schemeClr val="dk1"/>
              </a:solidFill>
              <a:latin typeface="Calibri"/>
              <a:ea typeface="Calibri"/>
              <a:cs typeface="Calibri"/>
              <a:sym typeface="Calibri"/>
            </a:endParaRPr>
          </a:p>
        </p:txBody>
      </p:sp>
      <p:sp>
        <p:nvSpPr>
          <p:cNvPr id="446" name="Google Shape;446;p15"/>
          <p:cNvSpPr/>
          <p:nvPr/>
        </p:nvSpPr>
        <p:spPr>
          <a:xfrm>
            <a:off x="365760" y="457200"/>
            <a:ext cx="6400800" cy="219456"/>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8492A6"/>
              </a:buClr>
              <a:buSzPts val="1100"/>
              <a:buFont typeface="Arial"/>
              <a:buNone/>
            </a:pPr>
            <a:r>
              <a:rPr b="0" i="0" lang="en-US" sz="1100" u="none" cap="none" strike="noStrike">
                <a:solidFill>
                  <a:srgbClr val="8492A6"/>
                </a:solidFill>
                <a:latin typeface="Arial"/>
                <a:ea typeface="Arial"/>
                <a:cs typeface="Arial"/>
                <a:sym typeface="Arial"/>
              </a:rPr>
              <a:t>Session 2 · Sourcing Layer</a:t>
            </a:r>
            <a:endParaRPr b="0" i="0" sz="1100" u="none" cap="none" strike="noStrike">
              <a:solidFill>
                <a:schemeClr val="dk1"/>
              </a:solidFill>
              <a:latin typeface="Calibri"/>
              <a:ea typeface="Calibri"/>
              <a:cs typeface="Calibri"/>
              <a:sym typeface="Calibri"/>
            </a:endParaRPr>
          </a:p>
        </p:txBody>
      </p:sp>
      <p:sp>
        <p:nvSpPr>
          <p:cNvPr id="447" name="Google Shape;447;p15"/>
          <p:cNvSpPr/>
          <p:nvPr/>
        </p:nvSpPr>
        <p:spPr>
          <a:xfrm>
            <a:off x="7772400" y="109728"/>
            <a:ext cx="1005840" cy="384048"/>
          </a:xfrm>
          <a:prstGeom prst="roundRect">
            <a:avLst>
              <a:gd fmla="val 9524" name="adj"/>
            </a:avLst>
          </a:prstGeom>
          <a:solidFill>
            <a:srgbClr val="F59E0B"/>
          </a:solidFill>
          <a:ln cap="flat" cmpd="sng" w="12700">
            <a:solidFill>
              <a:srgbClr val="F59E0B"/>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48" name="Google Shape;448;p15"/>
          <p:cNvSpPr/>
          <p:nvPr/>
        </p:nvSpPr>
        <p:spPr>
          <a:xfrm>
            <a:off x="7772400" y="109728"/>
            <a:ext cx="1005840" cy="384048"/>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Clr>
                <a:srgbClr val="FFFFFF"/>
              </a:buClr>
              <a:buSzPts val="900"/>
              <a:buFont typeface="Arial"/>
              <a:buNone/>
            </a:pPr>
            <a:r>
              <a:rPr b="1" i="0" lang="en-US" sz="900" u="none" cap="none" strike="noStrike">
                <a:solidFill>
                  <a:srgbClr val="FFFFFF"/>
                </a:solidFill>
                <a:latin typeface="Arial"/>
                <a:ea typeface="Arial"/>
                <a:cs typeface="Arial"/>
                <a:sym typeface="Arial"/>
              </a:rPr>
              <a:t>Session 2</a:t>
            </a:r>
            <a:endParaRPr b="0" i="0" sz="900" u="none" cap="none" strike="noStrike">
              <a:solidFill>
                <a:schemeClr val="dk1"/>
              </a:solidFill>
              <a:latin typeface="Calibri"/>
              <a:ea typeface="Calibri"/>
              <a:cs typeface="Calibri"/>
              <a:sym typeface="Calibri"/>
            </a:endParaRPr>
          </a:p>
        </p:txBody>
      </p:sp>
      <p:sp>
        <p:nvSpPr>
          <p:cNvPr id="449" name="Google Shape;449;p15"/>
          <p:cNvSpPr/>
          <p:nvPr/>
        </p:nvSpPr>
        <p:spPr>
          <a:xfrm>
            <a:off x="365760" y="841248"/>
            <a:ext cx="8412480" cy="27432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8492A6"/>
              </a:buClr>
              <a:buSzPts val="1200"/>
              <a:buFont typeface="Arial"/>
              <a:buNone/>
            </a:pPr>
            <a:r>
              <a:rPr b="0" i="0" lang="en-US" sz="1200" u="none" cap="none" strike="noStrike">
                <a:solidFill>
                  <a:srgbClr val="8492A6"/>
                </a:solidFill>
                <a:latin typeface="Arial"/>
                <a:ea typeface="Arial"/>
                <a:cs typeface="Arial"/>
                <a:sym typeface="Arial"/>
              </a:rPr>
              <a:t>These are the real-world events that most reliably precede a buying decision. Think about your last 10 closed-won deals.</a:t>
            </a:r>
            <a:endParaRPr b="0" i="0" sz="1200" u="none" cap="none" strike="noStrike">
              <a:solidFill>
                <a:schemeClr val="dk1"/>
              </a:solidFill>
              <a:latin typeface="Calibri"/>
              <a:ea typeface="Calibri"/>
              <a:cs typeface="Calibri"/>
              <a:sym typeface="Calibri"/>
            </a:endParaRPr>
          </a:p>
        </p:txBody>
      </p:sp>
      <p:sp>
        <p:nvSpPr>
          <p:cNvPr id="450" name="Google Shape;450;p15"/>
          <p:cNvSpPr/>
          <p:nvPr/>
        </p:nvSpPr>
        <p:spPr>
          <a:xfrm>
            <a:off x="713225" y="1188725"/>
            <a:ext cx="8019300" cy="329100"/>
          </a:xfrm>
          <a:prstGeom prst="rect">
            <a:avLst/>
          </a:prstGeom>
          <a:solidFill>
            <a:srgbClr val="0D0D2B"/>
          </a:solidFill>
          <a:ln cap="flat" cmpd="sng" w="12700">
            <a:solidFill>
              <a:srgbClr val="0D0D2B"/>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51" name="Google Shape;451;p15"/>
          <p:cNvSpPr/>
          <p:nvPr/>
        </p:nvSpPr>
        <p:spPr>
          <a:xfrm>
            <a:off x="796800" y="1243586"/>
            <a:ext cx="3008700" cy="20130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00C27C"/>
              </a:buClr>
              <a:buSzPts val="1000"/>
              <a:buFont typeface="Arial"/>
              <a:buNone/>
            </a:pPr>
            <a:r>
              <a:rPr b="1" i="0" lang="en-US" sz="1000" u="none" cap="none" strike="noStrike">
                <a:solidFill>
                  <a:srgbClr val="00C27C"/>
                </a:solidFill>
                <a:latin typeface="Arial"/>
                <a:ea typeface="Arial"/>
                <a:cs typeface="Arial"/>
                <a:sym typeface="Arial"/>
              </a:rPr>
              <a:t>Trigger Event or Condition</a:t>
            </a:r>
            <a:endParaRPr b="0" i="0" sz="1000" u="none" cap="none" strike="noStrike">
              <a:solidFill>
                <a:schemeClr val="dk1"/>
              </a:solidFill>
              <a:latin typeface="Calibri"/>
              <a:ea typeface="Calibri"/>
              <a:cs typeface="Calibri"/>
              <a:sym typeface="Calibri"/>
            </a:endParaRPr>
          </a:p>
        </p:txBody>
      </p:sp>
      <p:sp>
        <p:nvSpPr>
          <p:cNvPr id="452" name="Google Shape;452;p15"/>
          <p:cNvSpPr/>
          <p:nvPr/>
        </p:nvSpPr>
        <p:spPr>
          <a:xfrm>
            <a:off x="3847296" y="1243586"/>
            <a:ext cx="2590800" cy="20130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00C27C"/>
              </a:buClr>
              <a:buSzPts val="1000"/>
              <a:buFont typeface="Arial"/>
              <a:buNone/>
            </a:pPr>
            <a:r>
              <a:rPr b="1" i="0" lang="en-US" sz="1000" u="none" cap="none" strike="noStrike">
                <a:solidFill>
                  <a:srgbClr val="00C27C"/>
                </a:solidFill>
                <a:latin typeface="Arial"/>
                <a:ea typeface="Arial"/>
                <a:cs typeface="Arial"/>
                <a:sym typeface="Arial"/>
              </a:rPr>
              <a:t>Why It Creates Urgency</a:t>
            </a:r>
            <a:endParaRPr b="0" i="0" sz="1000" u="none" cap="none" strike="noStrike">
              <a:solidFill>
                <a:schemeClr val="dk1"/>
              </a:solidFill>
              <a:latin typeface="Calibri"/>
              <a:ea typeface="Calibri"/>
              <a:cs typeface="Calibri"/>
              <a:sym typeface="Calibri"/>
            </a:endParaRPr>
          </a:p>
        </p:txBody>
      </p:sp>
      <p:sp>
        <p:nvSpPr>
          <p:cNvPr id="453" name="Google Shape;453;p15"/>
          <p:cNvSpPr/>
          <p:nvPr/>
        </p:nvSpPr>
        <p:spPr>
          <a:xfrm>
            <a:off x="6479915" y="1243586"/>
            <a:ext cx="2298300" cy="20130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00C27C"/>
              </a:buClr>
              <a:buSzPts val="1000"/>
              <a:buFont typeface="Arial"/>
              <a:buNone/>
            </a:pPr>
            <a:r>
              <a:rPr b="1" i="0" lang="en-US" sz="1000" u="none" cap="none" strike="noStrike">
                <a:solidFill>
                  <a:srgbClr val="00C27C"/>
                </a:solidFill>
                <a:latin typeface="Arial"/>
                <a:ea typeface="Arial"/>
                <a:cs typeface="Arial"/>
                <a:sym typeface="Arial"/>
              </a:rPr>
              <a:t>How Long Before They Act</a:t>
            </a:r>
            <a:endParaRPr b="0" i="0" sz="1000" u="none" cap="none" strike="noStrike">
              <a:solidFill>
                <a:schemeClr val="dk1"/>
              </a:solidFill>
              <a:latin typeface="Calibri"/>
              <a:ea typeface="Calibri"/>
              <a:cs typeface="Calibri"/>
              <a:sym typeface="Calibri"/>
            </a:endParaRPr>
          </a:p>
        </p:txBody>
      </p:sp>
      <p:sp>
        <p:nvSpPr>
          <p:cNvPr id="454" name="Google Shape;454;p15"/>
          <p:cNvSpPr/>
          <p:nvPr/>
        </p:nvSpPr>
        <p:spPr>
          <a:xfrm>
            <a:off x="299700" y="1755713"/>
            <a:ext cx="367800" cy="255900"/>
          </a:xfrm>
          <a:prstGeom prst="ellipse">
            <a:avLst/>
          </a:prstGeom>
          <a:solidFill>
            <a:srgbClr val="F59E0B"/>
          </a:solidFill>
          <a:ln cap="flat" cmpd="sng" w="12700">
            <a:solidFill>
              <a:srgbClr val="F59E0B"/>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55" name="Google Shape;455;p15"/>
          <p:cNvSpPr/>
          <p:nvPr/>
        </p:nvSpPr>
        <p:spPr>
          <a:xfrm>
            <a:off x="299700" y="1755713"/>
            <a:ext cx="367800" cy="2559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Clr>
                <a:srgbClr val="FFFFFF"/>
              </a:buClr>
              <a:buSzPts val="900"/>
              <a:buFont typeface="Arial"/>
              <a:buNone/>
            </a:pPr>
            <a:r>
              <a:rPr b="1" i="0" lang="en-US" sz="700" u="none" cap="none" strike="noStrike">
                <a:solidFill>
                  <a:srgbClr val="FFFFFF"/>
                </a:solidFill>
                <a:latin typeface="Arial"/>
                <a:ea typeface="Arial"/>
                <a:cs typeface="Arial"/>
                <a:sym typeface="Arial"/>
              </a:rPr>
              <a:t>01</a:t>
            </a:r>
            <a:endParaRPr b="0" i="0" sz="700" u="none" cap="none" strike="noStrike">
              <a:solidFill>
                <a:schemeClr val="dk1"/>
              </a:solidFill>
              <a:latin typeface="Calibri"/>
              <a:ea typeface="Calibri"/>
              <a:cs typeface="Calibri"/>
              <a:sym typeface="Calibri"/>
            </a:endParaRPr>
          </a:p>
        </p:txBody>
      </p:sp>
      <p:sp>
        <p:nvSpPr>
          <p:cNvPr id="456" name="Google Shape;456;p15"/>
          <p:cNvSpPr/>
          <p:nvPr/>
        </p:nvSpPr>
        <p:spPr>
          <a:xfrm>
            <a:off x="713232" y="1627632"/>
            <a:ext cx="2944368" cy="512064"/>
          </a:xfrm>
          <a:prstGeom prst="rect">
            <a:avLst/>
          </a:prstGeom>
          <a:solidFill>
            <a:srgbClr val="F0F4F8"/>
          </a:solidFill>
          <a:ln cap="flat" cmpd="sng" w="12700">
            <a:solidFill>
              <a:srgbClr val="CBD5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57" name="Google Shape;457;p15"/>
          <p:cNvSpPr/>
          <p:nvPr/>
        </p:nvSpPr>
        <p:spPr>
          <a:xfrm>
            <a:off x="3703320" y="1627632"/>
            <a:ext cx="2514600" cy="512064"/>
          </a:xfrm>
          <a:prstGeom prst="rect">
            <a:avLst/>
          </a:prstGeom>
          <a:solidFill>
            <a:srgbClr val="F0F4F8"/>
          </a:solidFill>
          <a:ln cap="flat" cmpd="sng" w="12700">
            <a:solidFill>
              <a:srgbClr val="CBD5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58" name="Google Shape;458;p15"/>
          <p:cNvSpPr/>
          <p:nvPr/>
        </p:nvSpPr>
        <p:spPr>
          <a:xfrm>
            <a:off x="6263640" y="1627632"/>
            <a:ext cx="2468880" cy="512064"/>
          </a:xfrm>
          <a:prstGeom prst="rect">
            <a:avLst/>
          </a:prstGeom>
          <a:solidFill>
            <a:srgbClr val="F0F4F8"/>
          </a:solidFill>
          <a:ln cap="flat" cmpd="sng" w="12700">
            <a:solidFill>
              <a:srgbClr val="CBD5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59" name="Google Shape;459;p15"/>
          <p:cNvSpPr/>
          <p:nvPr/>
        </p:nvSpPr>
        <p:spPr>
          <a:xfrm>
            <a:off x="299700" y="2432369"/>
            <a:ext cx="367800" cy="255900"/>
          </a:xfrm>
          <a:prstGeom prst="ellipse">
            <a:avLst/>
          </a:prstGeom>
          <a:solidFill>
            <a:srgbClr val="F59E0B"/>
          </a:solidFill>
          <a:ln cap="flat" cmpd="sng" w="12700">
            <a:solidFill>
              <a:srgbClr val="F59E0B"/>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60" name="Google Shape;460;p15"/>
          <p:cNvSpPr/>
          <p:nvPr/>
        </p:nvSpPr>
        <p:spPr>
          <a:xfrm>
            <a:off x="299700" y="2432369"/>
            <a:ext cx="367800" cy="2559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Clr>
                <a:srgbClr val="FFFFFF"/>
              </a:buClr>
              <a:buSzPts val="900"/>
              <a:buFont typeface="Arial"/>
              <a:buNone/>
            </a:pPr>
            <a:r>
              <a:rPr b="1" i="0" lang="en-US" sz="900" u="none" cap="none" strike="noStrike">
                <a:solidFill>
                  <a:srgbClr val="FFFFFF"/>
                </a:solidFill>
                <a:latin typeface="Arial"/>
                <a:ea typeface="Arial"/>
                <a:cs typeface="Arial"/>
                <a:sym typeface="Arial"/>
              </a:rPr>
              <a:t>02</a:t>
            </a:r>
            <a:endParaRPr b="0" i="0" sz="900" u="none" cap="none" strike="noStrike">
              <a:solidFill>
                <a:schemeClr val="dk1"/>
              </a:solidFill>
              <a:latin typeface="Calibri"/>
              <a:ea typeface="Calibri"/>
              <a:cs typeface="Calibri"/>
              <a:sym typeface="Calibri"/>
            </a:endParaRPr>
          </a:p>
        </p:txBody>
      </p:sp>
      <p:sp>
        <p:nvSpPr>
          <p:cNvPr id="461" name="Google Shape;461;p15"/>
          <p:cNvSpPr/>
          <p:nvPr/>
        </p:nvSpPr>
        <p:spPr>
          <a:xfrm>
            <a:off x="713232" y="2304288"/>
            <a:ext cx="2944368" cy="512064"/>
          </a:xfrm>
          <a:prstGeom prst="rect">
            <a:avLst/>
          </a:prstGeom>
          <a:solidFill>
            <a:srgbClr val="F0F4F8"/>
          </a:solidFill>
          <a:ln cap="flat" cmpd="sng" w="12700">
            <a:solidFill>
              <a:srgbClr val="CBD5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62" name="Google Shape;462;p15"/>
          <p:cNvSpPr/>
          <p:nvPr/>
        </p:nvSpPr>
        <p:spPr>
          <a:xfrm>
            <a:off x="3703320" y="2304288"/>
            <a:ext cx="2514600" cy="512064"/>
          </a:xfrm>
          <a:prstGeom prst="rect">
            <a:avLst/>
          </a:prstGeom>
          <a:solidFill>
            <a:srgbClr val="F0F4F8"/>
          </a:solidFill>
          <a:ln cap="flat" cmpd="sng" w="12700">
            <a:solidFill>
              <a:srgbClr val="CBD5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63" name="Google Shape;463;p15"/>
          <p:cNvSpPr/>
          <p:nvPr/>
        </p:nvSpPr>
        <p:spPr>
          <a:xfrm>
            <a:off x="6263640" y="2304288"/>
            <a:ext cx="2468880" cy="512064"/>
          </a:xfrm>
          <a:prstGeom prst="rect">
            <a:avLst/>
          </a:prstGeom>
          <a:solidFill>
            <a:srgbClr val="F0F4F8"/>
          </a:solidFill>
          <a:ln cap="flat" cmpd="sng" w="12700">
            <a:solidFill>
              <a:srgbClr val="CBD5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64" name="Google Shape;464;p15"/>
          <p:cNvSpPr/>
          <p:nvPr/>
        </p:nvSpPr>
        <p:spPr>
          <a:xfrm>
            <a:off x="299700" y="3109025"/>
            <a:ext cx="367800" cy="255900"/>
          </a:xfrm>
          <a:prstGeom prst="ellipse">
            <a:avLst/>
          </a:prstGeom>
          <a:solidFill>
            <a:srgbClr val="F59E0B"/>
          </a:solidFill>
          <a:ln cap="flat" cmpd="sng" w="12700">
            <a:solidFill>
              <a:srgbClr val="F59E0B"/>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65" name="Google Shape;465;p15"/>
          <p:cNvSpPr/>
          <p:nvPr/>
        </p:nvSpPr>
        <p:spPr>
          <a:xfrm>
            <a:off x="299700" y="3109025"/>
            <a:ext cx="367800" cy="2559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Clr>
                <a:srgbClr val="FFFFFF"/>
              </a:buClr>
              <a:buSzPts val="900"/>
              <a:buFont typeface="Arial"/>
              <a:buNone/>
            </a:pPr>
            <a:r>
              <a:rPr b="1" i="0" lang="en-US" sz="900" u="none" cap="none" strike="noStrike">
                <a:solidFill>
                  <a:srgbClr val="FFFFFF"/>
                </a:solidFill>
                <a:latin typeface="Arial"/>
                <a:ea typeface="Arial"/>
                <a:cs typeface="Arial"/>
                <a:sym typeface="Arial"/>
              </a:rPr>
              <a:t>03</a:t>
            </a:r>
            <a:endParaRPr b="0" i="0" sz="900" u="none" cap="none" strike="noStrike">
              <a:solidFill>
                <a:schemeClr val="dk1"/>
              </a:solidFill>
              <a:latin typeface="Calibri"/>
              <a:ea typeface="Calibri"/>
              <a:cs typeface="Calibri"/>
              <a:sym typeface="Calibri"/>
            </a:endParaRPr>
          </a:p>
        </p:txBody>
      </p:sp>
      <p:sp>
        <p:nvSpPr>
          <p:cNvPr id="466" name="Google Shape;466;p15"/>
          <p:cNvSpPr/>
          <p:nvPr/>
        </p:nvSpPr>
        <p:spPr>
          <a:xfrm>
            <a:off x="713232" y="2980944"/>
            <a:ext cx="2944368" cy="512064"/>
          </a:xfrm>
          <a:prstGeom prst="rect">
            <a:avLst/>
          </a:prstGeom>
          <a:solidFill>
            <a:srgbClr val="F0F4F8"/>
          </a:solidFill>
          <a:ln cap="flat" cmpd="sng" w="12700">
            <a:solidFill>
              <a:srgbClr val="CBD5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67" name="Google Shape;467;p15"/>
          <p:cNvSpPr/>
          <p:nvPr/>
        </p:nvSpPr>
        <p:spPr>
          <a:xfrm>
            <a:off x="3703320" y="2980944"/>
            <a:ext cx="2514600" cy="512064"/>
          </a:xfrm>
          <a:prstGeom prst="rect">
            <a:avLst/>
          </a:prstGeom>
          <a:solidFill>
            <a:srgbClr val="F0F4F8"/>
          </a:solidFill>
          <a:ln cap="flat" cmpd="sng" w="12700">
            <a:solidFill>
              <a:srgbClr val="CBD5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68" name="Google Shape;468;p15"/>
          <p:cNvSpPr/>
          <p:nvPr/>
        </p:nvSpPr>
        <p:spPr>
          <a:xfrm>
            <a:off x="6263640" y="2980944"/>
            <a:ext cx="2468880" cy="512064"/>
          </a:xfrm>
          <a:prstGeom prst="rect">
            <a:avLst/>
          </a:prstGeom>
          <a:solidFill>
            <a:srgbClr val="F0F4F8"/>
          </a:solidFill>
          <a:ln cap="flat" cmpd="sng" w="12700">
            <a:solidFill>
              <a:srgbClr val="CBD5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69" name="Google Shape;469;p15"/>
          <p:cNvSpPr/>
          <p:nvPr/>
        </p:nvSpPr>
        <p:spPr>
          <a:xfrm>
            <a:off x="299700" y="3785681"/>
            <a:ext cx="367800" cy="255900"/>
          </a:xfrm>
          <a:prstGeom prst="ellipse">
            <a:avLst/>
          </a:prstGeom>
          <a:solidFill>
            <a:srgbClr val="F59E0B"/>
          </a:solidFill>
          <a:ln cap="flat" cmpd="sng" w="12700">
            <a:solidFill>
              <a:srgbClr val="F59E0B"/>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70" name="Google Shape;470;p15"/>
          <p:cNvSpPr/>
          <p:nvPr/>
        </p:nvSpPr>
        <p:spPr>
          <a:xfrm>
            <a:off x="299700" y="3785681"/>
            <a:ext cx="367800" cy="2559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Clr>
                <a:srgbClr val="FFFFFF"/>
              </a:buClr>
              <a:buSzPts val="900"/>
              <a:buFont typeface="Arial"/>
              <a:buNone/>
            </a:pPr>
            <a:r>
              <a:rPr b="1" i="0" lang="en-US" sz="900" u="none" cap="none" strike="noStrike">
                <a:solidFill>
                  <a:srgbClr val="FFFFFF"/>
                </a:solidFill>
                <a:latin typeface="Arial"/>
                <a:ea typeface="Arial"/>
                <a:cs typeface="Arial"/>
                <a:sym typeface="Arial"/>
              </a:rPr>
              <a:t>04</a:t>
            </a:r>
            <a:endParaRPr b="0" i="0" sz="900" u="none" cap="none" strike="noStrike">
              <a:solidFill>
                <a:schemeClr val="dk1"/>
              </a:solidFill>
              <a:latin typeface="Calibri"/>
              <a:ea typeface="Calibri"/>
              <a:cs typeface="Calibri"/>
              <a:sym typeface="Calibri"/>
            </a:endParaRPr>
          </a:p>
        </p:txBody>
      </p:sp>
      <p:sp>
        <p:nvSpPr>
          <p:cNvPr id="471" name="Google Shape;471;p15"/>
          <p:cNvSpPr/>
          <p:nvPr/>
        </p:nvSpPr>
        <p:spPr>
          <a:xfrm>
            <a:off x="713232" y="3657600"/>
            <a:ext cx="2944368" cy="512064"/>
          </a:xfrm>
          <a:prstGeom prst="rect">
            <a:avLst/>
          </a:prstGeom>
          <a:solidFill>
            <a:srgbClr val="F0F4F8"/>
          </a:solidFill>
          <a:ln cap="flat" cmpd="sng" w="12700">
            <a:solidFill>
              <a:srgbClr val="CBD5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72" name="Google Shape;472;p15"/>
          <p:cNvSpPr/>
          <p:nvPr/>
        </p:nvSpPr>
        <p:spPr>
          <a:xfrm>
            <a:off x="3703320" y="3657600"/>
            <a:ext cx="2514600" cy="512064"/>
          </a:xfrm>
          <a:prstGeom prst="rect">
            <a:avLst/>
          </a:prstGeom>
          <a:solidFill>
            <a:srgbClr val="F0F4F8"/>
          </a:solidFill>
          <a:ln cap="flat" cmpd="sng" w="12700">
            <a:solidFill>
              <a:srgbClr val="CBD5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73" name="Google Shape;473;p15"/>
          <p:cNvSpPr/>
          <p:nvPr/>
        </p:nvSpPr>
        <p:spPr>
          <a:xfrm>
            <a:off x="6263640" y="3657600"/>
            <a:ext cx="2468880" cy="512064"/>
          </a:xfrm>
          <a:prstGeom prst="rect">
            <a:avLst/>
          </a:prstGeom>
          <a:solidFill>
            <a:srgbClr val="F0F4F8"/>
          </a:solidFill>
          <a:ln cap="flat" cmpd="sng" w="12700">
            <a:solidFill>
              <a:srgbClr val="CBD5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74" name="Google Shape;474;p15"/>
          <p:cNvSpPr/>
          <p:nvPr/>
        </p:nvSpPr>
        <p:spPr>
          <a:xfrm>
            <a:off x="299700" y="4462337"/>
            <a:ext cx="367800" cy="255900"/>
          </a:xfrm>
          <a:prstGeom prst="ellipse">
            <a:avLst/>
          </a:prstGeom>
          <a:solidFill>
            <a:srgbClr val="F59E0B"/>
          </a:solidFill>
          <a:ln cap="flat" cmpd="sng" w="12700">
            <a:solidFill>
              <a:srgbClr val="F59E0B"/>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75" name="Google Shape;475;p15"/>
          <p:cNvSpPr/>
          <p:nvPr/>
        </p:nvSpPr>
        <p:spPr>
          <a:xfrm>
            <a:off x="299700" y="4462337"/>
            <a:ext cx="367800" cy="2559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Clr>
                <a:srgbClr val="FFFFFF"/>
              </a:buClr>
              <a:buSzPts val="900"/>
              <a:buFont typeface="Arial"/>
              <a:buNone/>
            </a:pPr>
            <a:r>
              <a:rPr b="1" i="0" lang="en-US" sz="900" u="none" cap="none" strike="noStrike">
                <a:solidFill>
                  <a:srgbClr val="FFFFFF"/>
                </a:solidFill>
                <a:latin typeface="Arial"/>
                <a:ea typeface="Arial"/>
                <a:cs typeface="Arial"/>
                <a:sym typeface="Arial"/>
              </a:rPr>
              <a:t>05</a:t>
            </a:r>
            <a:endParaRPr b="0" i="0" sz="900" u="none" cap="none" strike="noStrike">
              <a:solidFill>
                <a:schemeClr val="dk1"/>
              </a:solidFill>
              <a:latin typeface="Calibri"/>
              <a:ea typeface="Calibri"/>
              <a:cs typeface="Calibri"/>
              <a:sym typeface="Calibri"/>
            </a:endParaRPr>
          </a:p>
        </p:txBody>
      </p:sp>
      <p:sp>
        <p:nvSpPr>
          <p:cNvPr id="476" name="Google Shape;476;p15"/>
          <p:cNvSpPr/>
          <p:nvPr/>
        </p:nvSpPr>
        <p:spPr>
          <a:xfrm>
            <a:off x="713232" y="4334256"/>
            <a:ext cx="2944368" cy="512064"/>
          </a:xfrm>
          <a:prstGeom prst="rect">
            <a:avLst/>
          </a:prstGeom>
          <a:solidFill>
            <a:srgbClr val="F0F4F8"/>
          </a:solidFill>
          <a:ln cap="flat" cmpd="sng" w="12700">
            <a:solidFill>
              <a:srgbClr val="CBD5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77" name="Google Shape;477;p15"/>
          <p:cNvSpPr/>
          <p:nvPr/>
        </p:nvSpPr>
        <p:spPr>
          <a:xfrm>
            <a:off x="3703320" y="4334256"/>
            <a:ext cx="2514600" cy="512064"/>
          </a:xfrm>
          <a:prstGeom prst="rect">
            <a:avLst/>
          </a:prstGeom>
          <a:solidFill>
            <a:srgbClr val="F0F4F8"/>
          </a:solidFill>
          <a:ln cap="flat" cmpd="sng" w="12700">
            <a:solidFill>
              <a:srgbClr val="CBD5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78" name="Google Shape;478;p15"/>
          <p:cNvSpPr/>
          <p:nvPr/>
        </p:nvSpPr>
        <p:spPr>
          <a:xfrm>
            <a:off x="6263640" y="4334256"/>
            <a:ext cx="2468880" cy="512064"/>
          </a:xfrm>
          <a:prstGeom prst="rect">
            <a:avLst/>
          </a:prstGeom>
          <a:solidFill>
            <a:srgbClr val="F0F4F8"/>
          </a:solidFill>
          <a:ln cap="flat" cmpd="sng" w="12700">
            <a:solidFill>
              <a:srgbClr val="CBD5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79" name="Google Shape;479;p15"/>
          <p:cNvSpPr/>
          <p:nvPr/>
        </p:nvSpPr>
        <p:spPr>
          <a:xfrm>
            <a:off x="365760" y="4892040"/>
            <a:ext cx="8412480" cy="201168"/>
          </a:xfrm>
          <a:prstGeom prst="rect">
            <a:avLst/>
          </a:prstGeom>
          <a:solidFill>
            <a:srgbClr val="EBF8F2"/>
          </a:solidFill>
          <a:ln cap="flat" cmpd="sng" w="12700">
            <a:solidFill>
              <a:srgbClr val="00C27C"/>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80" name="Google Shape;480;p15"/>
          <p:cNvSpPr/>
          <p:nvPr/>
        </p:nvSpPr>
        <p:spPr>
          <a:xfrm>
            <a:off x="502920" y="4910328"/>
            <a:ext cx="8229600" cy="164592"/>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00A869"/>
              </a:buClr>
              <a:buSzPts val="1000"/>
              <a:buFont typeface="Arial"/>
              <a:buNone/>
            </a:pPr>
            <a:r>
              <a:rPr b="1" i="0" lang="en-US" sz="1000" u="none" cap="none" strike="noStrike">
                <a:solidFill>
                  <a:srgbClr val="00A869"/>
                </a:solidFill>
                <a:latin typeface="Arial"/>
                <a:ea typeface="Arial"/>
                <a:cs typeface="Arial"/>
                <a:sym typeface="Arial"/>
              </a:rPr>
              <a:t>📌  Circle your strongest trigger — the one that most reliably correlates with deals that close. That's your first signal to build.</a:t>
            </a:r>
            <a:endParaRPr b="0" i="0" sz="1000" u="none" cap="none" strike="noStrike">
              <a:solidFill>
                <a:schemeClr val="dk1"/>
              </a:solidFill>
              <a:latin typeface="Calibri"/>
              <a:ea typeface="Calibri"/>
              <a:cs typeface="Calibri"/>
              <a:sym typeface="Calibri"/>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485" name="Shape 485"/>
        <p:cNvGrpSpPr/>
        <p:nvPr/>
      </p:nvGrpSpPr>
      <p:grpSpPr>
        <a:xfrm>
          <a:off x="0" y="0"/>
          <a:ext cx="0" cy="0"/>
          <a:chOff x="0" y="0"/>
          <a:chExt cx="0" cy="0"/>
        </a:xfrm>
      </p:grpSpPr>
      <p:sp>
        <p:nvSpPr>
          <p:cNvPr id="486" name="Google Shape;486;p16"/>
          <p:cNvSpPr/>
          <p:nvPr/>
        </p:nvSpPr>
        <p:spPr>
          <a:xfrm>
            <a:off x="0" y="0"/>
            <a:ext cx="9144000" cy="749808"/>
          </a:xfrm>
          <a:prstGeom prst="rect">
            <a:avLst/>
          </a:prstGeom>
          <a:solidFill>
            <a:srgbClr val="0D0D2B"/>
          </a:solidFill>
          <a:ln cap="flat" cmpd="sng" w="12700">
            <a:solidFill>
              <a:srgbClr val="0D0D2B"/>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87" name="Google Shape;487;p16"/>
          <p:cNvSpPr/>
          <p:nvPr/>
        </p:nvSpPr>
        <p:spPr>
          <a:xfrm>
            <a:off x="365760" y="109728"/>
            <a:ext cx="6400800" cy="329184"/>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FFFFFF"/>
              </a:buClr>
              <a:buSzPts val="1600"/>
              <a:buFont typeface="Arial Black"/>
              <a:buNone/>
            </a:pPr>
            <a:r>
              <a:rPr b="1" i="0" lang="en-US" sz="1600" u="none" cap="none" strike="noStrike">
                <a:solidFill>
                  <a:srgbClr val="FFFFFF"/>
                </a:solidFill>
                <a:latin typeface="Arial Black"/>
                <a:ea typeface="Arial Black"/>
                <a:cs typeface="Arial Black"/>
                <a:sym typeface="Arial Black"/>
              </a:rPr>
              <a:t>Signal Prioritization Matrix</a:t>
            </a:r>
            <a:endParaRPr b="0" i="0" sz="1600" u="none" cap="none" strike="noStrike">
              <a:solidFill>
                <a:schemeClr val="dk1"/>
              </a:solidFill>
              <a:latin typeface="Calibri"/>
              <a:ea typeface="Calibri"/>
              <a:cs typeface="Calibri"/>
              <a:sym typeface="Calibri"/>
            </a:endParaRPr>
          </a:p>
        </p:txBody>
      </p:sp>
      <p:sp>
        <p:nvSpPr>
          <p:cNvPr id="488" name="Google Shape;488;p16"/>
          <p:cNvSpPr/>
          <p:nvPr/>
        </p:nvSpPr>
        <p:spPr>
          <a:xfrm>
            <a:off x="365760" y="457200"/>
            <a:ext cx="6400800" cy="219456"/>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8492A6"/>
              </a:buClr>
              <a:buSzPts val="1100"/>
              <a:buFont typeface="Arial"/>
              <a:buNone/>
            </a:pPr>
            <a:r>
              <a:rPr b="0" i="0" lang="en-US" sz="1100" u="none" cap="none" strike="noStrike">
                <a:solidFill>
                  <a:srgbClr val="8492A6"/>
                </a:solidFill>
                <a:latin typeface="Arial"/>
                <a:ea typeface="Arial"/>
                <a:cs typeface="Arial"/>
                <a:sym typeface="Arial"/>
              </a:rPr>
              <a:t>Session 2 · Sourcing Layer</a:t>
            </a:r>
            <a:endParaRPr b="0" i="0" sz="1100" u="none" cap="none" strike="noStrike">
              <a:solidFill>
                <a:schemeClr val="dk1"/>
              </a:solidFill>
              <a:latin typeface="Calibri"/>
              <a:ea typeface="Calibri"/>
              <a:cs typeface="Calibri"/>
              <a:sym typeface="Calibri"/>
            </a:endParaRPr>
          </a:p>
        </p:txBody>
      </p:sp>
      <p:sp>
        <p:nvSpPr>
          <p:cNvPr id="489" name="Google Shape;489;p16"/>
          <p:cNvSpPr/>
          <p:nvPr/>
        </p:nvSpPr>
        <p:spPr>
          <a:xfrm>
            <a:off x="7772400" y="109728"/>
            <a:ext cx="1005840" cy="384048"/>
          </a:xfrm>
          <a:prstGeom prst="roundRect">
            <a:avLst>
              <a:gd fmla="val 9524" name="adj"/>
            </a:avLst>
          </a:prstGeom>
          <a:solidFill>
            <a:srgbClr val="F59E0B"/>
          </a:solidFill>
          <a:ln cap="flat" cmpd="sng" w="12700">
            <a:solidFill>
              <a:srgbClr val="F59E0B"/>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90" name="Google Shape;490;p16"/>
          <p:cNvSpPr/>
          <p:nvPr/>
        </p:nvSpPr>
        <p:spPr>
          <a:xfrm>
            <a:off x="7772400" y="109728"/>
            <a:ext cx="1005840" cy="384048"/>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Clr>
                <a:srgbClr val="FFFFFF"/>
              </a:buClr>
              <a:buSzPts val="900"/>
              <a:buFont typeface="Arial"/>
              <a:buNone/>
            </a:pPr>
            <a:r>
              <a:rPr b="1" i="0" lang="en-US" sz="900" u="none" cap="none" strike="noStrike">
                <a:solidFill>
                  <a:srgbClr val="FFFFFF"/>
                </a:solidFill>
                <a:latin typeface="Arial"/>
                <a:ea typeface="Arial"/>
                <a:cs typeface="Arial"/>
                <a:sym typeface="Arial"/>
              </a:rPr>
              <a:t>Session 2</a:t>
            </a:r>
            <a:endParaRPr b="0" i="0" sz="900" u="none" cap="none" strike="noStrike">
              <a:solidFill>
                <a:schemeClr val="dk1"/>
              </a:solidFill>
              <a:latin typeface="Calibri"/>
              <a:ea typeface="Calibri"/>
              <a:cs typeface="Calibri"/>
              <a:sym typeface="Calibri"/>
            </a:endParaRPr>
          </a:p>
        </p:txBody>
      </p:sp>
      <p:sp>
        <p:nvSpPr>
          <p:cNvPr id="491" name="Google Shape;491;p16"/>
          <p:cNvSpPr/>
          <p:nvPr/>
        </p:nvSpPr>
        <p:spPr>
          <a:xfrm>
            <a:off x="365760" y="822960"/>
            <a:ext cx="8412480" cy="292608"/>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8492A6"/>
              </a:buClr>
              <a:buSzPts val="1200"/>
              <a:buFont typeface="Arial"/>
              <a:buNone/>
            </a:pPr>
            <a:r>
              <a:rPr b="0" i="0" lang="en-US" sz="1200" u="none" cap="none" strike="noStrike">
                <a:solidFill>
                  <a:srgbClr val="8492A6"/>
                </a:solidFill>
                <a:latin typeface="Arial"/>
                <a:ea typeface="Arial"/>
                <a:cs typeface="Arial"/>
                <a:sym typeface="Arial"/>
              </a:rPr>
              <a:t>Place each of your buying triggers from slide 7 into the matrix. Start with the top-left quadrant — those are your first 3 signals to build.</a:t>
            </a:r>
            <a:endParaRPr b="0" i="0" sz="1200" u="none" cap="none" strike="noStrike">
              <a:solidFill>
                <a:schemeClr val="dk1"/>
              </a:solidFill>
              <a:latin typeface="Calibri"/>
              <a:ea typeface="Calibri"/>
              <a:cs typeface="Calibri"/>
              <a:sym typeface="Calibri"/>
            </a:endParaRPr>
          </a:p>
        </p:txBody>
      </p:sp>
      <p:sp>
        <p:nvSpPr>
          <p:cNvPr id="492" name="Google Shape;492;p16"/>
          <p:cNvSpPr/>
          <p:nvPr/>
        </p:nvSpPr>
        <p:spPr>
          <a:xfrm>
            <a:off x="709513" y="1252050"/>
            <a:ext cx="3774900" cy="1761600"/>
          </a:xfrm>
          <a:prstGeom prst="rect">
            <a:avLst/>
          </a:prstGeom>
          <a:solidFill>
            <a:srgbClr val="F0F4F8"/>
          </a:solidFill>
          <a:ln cap="flat" cmpd="sng" w="23300">
            <a:solidFill>
              <a:srgbClr val="00C27C"/>
            </a:solidFill>
            <a:prstDash val="solid"/>
            <a:round/>
            <a:headEnd len="sm" w="sm" type="none"/>
            <a:tailEnd len="sm" w="sm" type="none"/>
          </a:ln>
        </p:spPr>
        <p:txBody>
          <a:bodyPr anchorCtr="0" anchor="ctr" bIns="83875" lIns="83875" spcFirstLastPara="1" rIns="83875" wrap="square" tIns="83875">
            <a:noAutofit/>
          </a:bodyPr>
          <a:lstStyle/>
          <a:p>
            <a:pPr indent="0" lvl="0" marL="0" rtl="0" algn="l">
              <a:spcBef>
                <a:spcPts val="0"/>
              </a:spcBef>
              <a:spcAft>
                <a:spcPts val="0"/>
              </a:spcAft>
              <a:buNone/>
            </a:pPr>
            <a:r>
              <a:t/>
            </a:r>
            <a:endParaRPr/>
          </a:p>
        </p:txBody>
      </p:sp>
      <p:sp>
        <p:nvSpPr>
          <p:cNvPr id="493" name="Google Shape;493;p16"/>
          <p:cNvSpPr/>
          <p:nvPr/>
        </p:nvSpPr>
        <p:spPr>
          <a:xfrm>
            <a:off x="709513" y="1252050"/>
            <a:ext cx="3774900" cy="419400"/>
          </a:xfrm>
          <a:prstGeom prst="rect">
            <a:avLst/>
          </a:prstGeom>
          <a:solidFill>
            <a:srgbClr val="00C27C">
              <a:alpha val="14901"/>
            </a:srgbClr>
          </a:solidFill>
          <a:ln cap="flat" cmpd="sng" w="11650">
            <a:solidFill>
              <a:srgbClr val="00C27C"/>
            </a:solidFill>
            <a:prstDash val="solid"/>
            <a:round/>
            <a:headEnd len="sm" w="sm" type="none"/>
            <a:tailEnd len="sm" w="sm" type="none"/>
          </a:ln>
        </p:spPr>
        <p:txBody>
          <a:bodyPr anchorCtr="0" anchor="ctr" bIns="83875" lIns="83875" spcFirstLastPara="1" rIns="83875" wrap="square" tIns="83875">
            <a:noAutofit/>
          </a:bodyPr>
          <a:lstStyle/>
          <a:p>
            <a:pPr indent="0" lvl="0" marL="0" rtl="0" algn="l">
              <a:spcBef>
                <a:spcPts val="0"/>
              </a:spcBef>
              <a:spcAft>
                <a:spcPts val="0"/>
              </a:spcAft>
              <a:buNone/>
            </a:pPr>
            <a:r>
              <a:t/>
            </a:r>
            <a:endParaRPr/>
          </a:p>
        </p:txBody>
      </p:sp>
      <p:sp>
        <p:nvSpPr>
          <p:cNvPr id="494" name="Google Shape;494;p16"/>
          <p:cNvSpPr/>
          <p:nvPr/>
        </p:nvSpPr>
        <p:spPr>
          <a:xfrm>
            <a:off x="810174" y="1335934"/>
            <a:ext cx="3565200" cy="251700"/>
          </a:xfrm>
          <a:prstGeom prst="rect">
            <a:avLst/>
          </a:prstGeom>
          <a:noFill/>
          <a:ln>
            <a:noFill/>
          </a:ln>
        </p:spPr>
        <p:txBody>
          <a:bodyPr anchorCtr="0" anchor="ctr" bIns="41925" lIns="83875" spcFirstLastPara="1" rIns="83875" wrap="square" tIns="41925">
            <a:noAutofit/>
          </a:bodyPr>
          <a:lstStyle/>
          <a:p>
            <a:pPr indent="0" lvl="0" marL="0" marR="0" rtl="0" algn="l">
              <a:spcBef>
                <a:spcPts val="0"/>
              </a:spcBef>
              <a:spcAft>
                <a:spcPts val="0"/>
              </a:spcAft>
              <a:buClr>
                <a:srgbClr val="00C27C"/>
              </a:buClr>
              <a:buSzPts val="1101"/>
              <a:buFont typeface="Arial"/>
              <a:buNone/>
            </a:pPr>
            <a:r>
              <a:rPr b="1" i="0" lang="en-US" sz="1101" u="none" cap="none" strike="noStrike">
                <a:solidFill>
                  <a:srgbClr val="00C27C"/>
                </a:solidFill>
                <a:latin typeface="Arial"/>
                <a:ea typeface="Arial"/>
                <a:cs typeface="Arial"/>
                <a:sym typeface="Arial"/>
              </a:rPr>
              <a:t>Easy to detect + High intent</a:t>
            </a:r>
            <a:endParaRPr b="0" i="0" sz="1101" u="none" cap="none" strike="noStrike">
              <a:solidFill>
                <a:schemeClr val="dk1"/>
              </a:solidFill>
              <a:latin typeface="Calibri"/>
              <a:ea typeface="Calibri"/>
              <a:cs typeface="Calibri"/>
              <a:sym typeface="Calibri"/>
            </a:endParaRPr>
          </a:p>
        </p:txBody>
      </p:sp>
      <p:sp>
        <p:nvSpPr>
          <p:cNvPr id="495" name="Google Shape;495;p16"/>
          <p:cNvSpPr/>
          <p:nvPr/>
        </p:nvSpPr>
        <p:spPr>
          <a:xfrm>
            <a:off x="810174" y="2694859"/>
            <a:ext cx="3565200" cy="251400"/>
          </a:xfrm>
          <a:prstGeom prst="rect">
            <a:avLst/>
          </a:prstGeom>
          <a:noFill/>
          <a:ln>
            <a:noFill/>
          </a:ln>
        </p:spPr>
        <p:txBody>
          <a:bodyPr anchorCtr="0" anchor="ctr" bIns="41925" lIns="83875" spcFirstLastPara="1" rIns="83875" wrap="square" tIns="41925">
            <a:noAutofit/>
          </a:bodyPr>
          <a:lstStyle/>
          <a:p>
            <a:pPr indent="0" lvl="0" marL="0" marR="0" rtl="0" algn="l">
              <a:spcBef>
                <a:spcPts val="0"/>
              </a:spcBef>
              <a:spcAft>
                <a:spcPts val="0"/>
              </a:spcAft>
              <a:buClr>
                <a:srgbClr val="8492A6"/>
              </a:buClr>
              <a:buSzPts val="917"/>
              <a:buFont typeface="Arial"/>
              <a:buNone/>
            </a:pPr>
            <a:r>
              <a:rPr b="0" i="0" lang="en-US" sz="917" u="none" cap="none" strike="noStrike">
                <a:solidFill>
                  <a:srgbClr val="8492A6"/>
                </a:solidFill>
                <a:latin typeface="Arial"/>
                <a:ea typeface="Arial"/>
                <a:cs typeface="Arial"/>
                <a:sym typeface="Arial"/>
              </a:rPr>
              <a:t>Build these first</a:t>
            </a:r>
            <a:endParaRPr b="0" i="0" sz="917" u="none" cap="none" strike="noStrike">
              <a:solidFill>
                <a:schemeClr val="dk1"/>
              </a:solidFill>
              <a:latin typeface="Calibri"/>
              <a:ea typeface="Calibri"/>
              <a:cs typeface="Calibri"/>
              <a:sym typeface="Calibri"/>
            </a:endParaRPr>
          </a:p>
        </p:txBody>
      </p:sp>
      <p:sp>
        <p:nvSpPr>
          <p:cNvPr id="496" name="Google Shape;496;p16"/>
          <p:cNvSpPr/>
          <p:nvPr/>
        </p:nvSpPr>
        <p:spPr>
          <a:xfrm>
            <a:off x="4568195" y="1252050"/>
            <a:ext cx="3774900" cy="1761600"/>
          </a:xfrm>
          <a:prstGeom prst="rect">
            <a:avLst/>
          </a:prstGeom>
          <a:solidFill>
            <a:srgbClr val="F0F4F8"/>
          </a:solidFill>
          <a:ln cap="flat" cmpd="sng" w="23300">
            <a:solidFill>
              <a:srgbClr val="F59E0B"/>
            </a:solidFill>
            <a:prstDash val="solid"/>
            <a:round/>
            <a:headEnd len="sm" w="sm" type="none"/>
            <a:tailEnd len="sm" w="sm" type="none"/>
          </a:ln>
        </p:spPr>
        <p:txBody>
          <a:bodyPr anchorCtr="0" anchor="ctr" bIns="83875" lIns="83875" spcFirstLastPara="1" rIns="83875" wrap="square" tIns="83875">
            <a:noAutofit/>
          </a:bodyPr>
          <a:lstStyle/>
          <a:p>
            <a:pPr indent="0" lvl="0" marL="0" rtl="0" algn="l">
              <a:spcBef>
                <a:spcPts val="0"/>
              </a:spcBef>
              <a:spcAft>
                <a:spcPts val="0"/>
              </a:spcAft>
              <a:buNone/>
            </a:pPr>
            <a:r>
              <a:t/>
            </a:r>
            <a:endParaRPr/>
          </a:p>
        </p:txBody>
      </p:sp>
      <p:sp>
        <p:nvSpPr>
          <p:cNvPr id="497" name="Google Shape;497;p16"/>
          <p:cNvSpPr/>
          <p:nvPr/>
        </p:nvSpPr>
        <p:spPr>
          <a:xfrm>
            <a:off x="4568195" y="1252050"/>
            <a:ext cx="3774900" cy="419400"/>
          </a:xfrm>
          <a:prstGeom prst="rect">
            <a:avLst/>
          </a:prstGeom>
          <a:solidFill>
            <a:srgbClr val="F59E0B">
              <a:alpha val="14901"/>
            </a:srgbClr>
          </a:solidFill>
          <a:ln cap="flat" cmpd="sng" w="11650">
            <a:solidFill>
              <a:srgbClr val="F59E0B"/>
            </a:solidFill>
            <a:prstDash val="solid"/>
            <a:round/>
            <a:headEnd len="sm" w="sm" type="none"/>
            <a:tailEnd len="sm" w="sm" type="none"/>
          </a:ln>
        </p:spPr>
        <p:txBody>
          <a:bodyPr anchorCtr="0" anchor="ctr" bIns="83875" lIns="83875" spcFirstLastPara="1" rIns="83875" wrap="square" tIns="83875">
            <a:noAutofit/>
          </a:bodyPr>
          <a:lstStyle/>
          <a:p>
            <a:pPr indent="0" lvl="0" marL="0" rtl="0" algn="l">
              <a:spcBef>
                <a:spcPts val="0"/>
              </a:spcBef>
              <a:spcAft>
                <a:spcPts val="0"/>
              </a:spcAft>
              <a:buNone/>
            </a:pPr>
            <a:r>
              <a:t/>
            </a:r>
            <a:endParaRPr/>
          </a:p>
        </p:txBody>
      </p:sp>
      <p:sp>
        <p:nvSpPr>
          <p:cNvPr id="498" name="Google Shape;498;p16"/>
          <p:cNvSpPr/>
          <p:nvPr/>
        </p:nvSpPr>
        <p:spPr>
          <a:xfrm>
            <a:off x="4668856" y="1335934"/>
            <a:ext cx="3565200" cy="251700"/>
          </a:xfrm>
          <a:prstGeom prst="rect">
            <a:avLst/>
          </a:prstGeom>
          <a:noFill/>
          <a:ln>
            <a:noFill/>
          </a:ln>
        </p:spPr>
        <p:txBody>
          <a:bodyPr anchorCtr="0" anchor="ctr" bIns="41925" lIns="83875" spcFirstLastPara="1" rIns="83875" wrap="square" tIns="41925">
            <a:noAutofit/>
          </a:bodyPr>
          <a:lstStyle/>
          <a:p>
            <a:pPr indent="0" lvl="0" marL="0" marR="0" rtl="0" algn="l">
              <a:spcBef>
                <a:spcPts val="0"/>
              </a:spcBef>
              <a:spcAft>
                <a:spcPts val="0"/>
              </a:spcAft>
              <a:buClr>
                <a:srgbClr val="F59E0B"/>
              </a:buClr>
              <a:buSzPts val="1101"/>
              <a:buFont typeface="Arial"/>
              <a:buNone/>
            </a:pPr>
            <a:r>
              <a:rPr b="1" i="0" lang="en-US" sz="1101" u="none" cap="none" strike="noStrike">
                <a:solidFill>
                  <a:srgbClr val="F59E0B"/>
                </a:solidFill>
                <a:latin typeface="Arial"/>
                <a:ea typeface="Arial"/>
                <a:cs typeface="Arial"/>
                <a:sym typeface="Arial"/>
              </a:rPr>
              <a:t>Hard to detect + High intent</a:t>
            </a:r>
            <a:endParaRPr b="0" i="0" sz="1101" u="none" cap="none" strike="noStrike">
              <a:solidFill>
                <a:schemeClr val="dk1"/>
              </a:solidFill>
              <a:latin typeface="Calibri"/>
              <a:ea typeface="Calibri"/>
              <a:cs typeface="Calibri"/>
              <a:sym typeface="Calibri"/>
            </a:endParaRPr>
          </a:p>
        </p:txBody>
      </p:sp>
      <p:sp>
        <p:nvSpPr>
          <p:cNvPr id="499" name="Google Shape;499;p16"/>
          <p:cNvSpPr/>
          <p:nvPr/>
        </p:nvSpPr>
        <p:spPr>
          <a:xfrm>
            <a:off x="4668856" y="2694859"/>
            <a:ext cx="3565200" cy="251400"/>
          </a:xfrm>
          <a:prstGeom prst="rect">
            <a:avLst/>
          </a:prstGeom>
          <a:noFill/>
          <a:ln>
            <a:noFill/>
          </a:ln>
        </p:spPr>
        <p:txBody>
          <a:bodyPr anchorCtr="0" anchor="ctr" bIns="41925" lIns="83875" spcFirstLastPara="1" rIns="83875" wrap="square" tIns="41925">
            <a:noAutofit/>
          </a:bodyPr>
          <a:lstStyle/>
          <a:p>
            <a:pPr indent="0" lvl="0" marL="0" marR="0" rtl="0" algn="l">
              <a:spcBef>
                <a:spcPts val="0"/>
              </a:spcBef>
              <a:spcAft>
                <a:spcPts val="0"/>
              </a:spcAft>
              <a:buClr>
                <a:srgbClr val="8492A6"/>
              </a:buClr>
              <a:buSzPts val="917"/>
              <a:buFont typeface="Arial"/>
              <a:buNone/>
            </a:pPr>
            <a:r>
              <a:rPr b="0" i="0" lang="en-US" sz="917" u="none" cap="none" strike="noStrike">
                <a:solidFill>
                  <a:srgbClr val="8492A6"/>
                </a:solidFill>
                <a:latin typeface="Arial"/>
                <a:ea typeface="Arial"/>
                <a:cs typeface="Arial"/>
                <a:sym typeface="Arial"/>
              </a:rPr>
              <a:t>Worth the effort — next</a:t>
            </a:r>
            <a:endParaRPr b="0" i="0" sz="917" u="none" cap="none" strike="noStrike">
              <a:solidFill>
                <a:schemeClr val="dk1"/>
              </a:solidFill>
              <a:latin typeface="Calibri"/>
              <a:ea typeface="Calibri"/>
              <a:cs typeface="Calibri"/>
              <a:sym typeface="Calibri"/>
            </a:endParaRPr>
          </a:p>
        </p:txBody>
      </p:sp>
      <p:sp>
        <p:nvSpPr>
          <p:cNvPr id="500" name="Google Shape;500;p16"/>
          <p:cNvSpPr/>
          <p:nvPr/>
        </p:nvSpPr>
        <p:spPr>
          <a:xfrm>
            <a:off x="709525" y="3260700"/>
            <a:ext cx="3774900" cy="1705800"/>
          </a:xfrm>
          <a:prstGeom prst="rect">
            <a:avLst/>
          </a:prstGeom>
          <a:solidFill>
            <a:srgbClr val="F0F4F8"/>
          </a:solidFill>
          <a:ln cap="flat" cmpd="sng" w="22550">
            <a:solidFill>
              <a:srgbClr val="8492A6"/>
            </a:solidFill>
            <a:prstDash val="solid"/>
            <a:round/>
            <a:headEnd len="sm" w="sm" type="none"/>
            <a:tailEnd len="sm" w="sm" type="none"/>
          </a:ln>
        </p:spPr>
        <p:txBody>
          <a:bodyPr anchorCtr="0" anchor="ctr" bIns="81200" lIns="81200" spcFirstLastPara="1" rIns="81200" wrap="square" tIns="81200">
            <a:noAutofit/>
          </a:bodyPr>
          <a:lstStyle/>
          <a:p>
            <a:pPr indent="0" lvl="0" marL="0" rtl="0" algn="l">
              <a:spcBef>
                <a:spcPts val="0"/>
              </a:spcBef>
              <a:spcAft>
                <a:spcPts val="0"/>
              </a:spcAft>
              <a:buNone/>
            </a:pPr>
            <a:r>
              <a:t/>
            </a:r>
            <a:endParaRPr/>
          </a:p>
        </p:txBody>
      </p:sp>
      <p:sp>
        <p:nvSpPr>
          <p:cNvPr id="501" name="Google Shape;501;p16"/>
          <p:cNvSpPr/>
          <p:nvPr/>
        </p:nvSpPr>
        <p:spPr>
          <a:xfrm>
            <a:off x="709525" y="3260700"/>
            <a:ext cx="3774900" cy="406200"/>
          </a:xfrm>
          <a:prstGeom prst="rect">
            <a:avLst/>
          </a:prstGeom>
          <a:solidFill>
            <a:srgbClr val="8492A6">
              <a:alpha val="14901"/>
            </a:srgbClr>
          </a:solidFill>
          <a:ln cap="flat" cmpd="sng" w="11275">
            <a:solidFill>
              <a:srgbClr val="8492A6"/>
            </a:solidFill>
            <a:prstDash val="solid"/>
            <a:round/>
            <a:headEnd len="sm" w="sm" type="none"/>
            <a:tailEnd len="sm" w="sm" type="none"/>
          </a:ln>
        </p:spPr>
        <p:txBody>
          <a:bodyPr anchorCtr="0" anchor="ctr" bIns="81200" lIns="81200" spcFirstLastPara="1" rIns="81200" wrap="square" tIns="81200">
            <a:noAutofit/>
          </a:bodyPr>
          <a:lstStyle/>
          <a:p>
            <a:pPr indent="0" lvl="0" marL="0" rtl="0" algn="l">
              <a:spcBef>
                <a:spcPts val="0"/>
              </a:spcBef>
              <a:spcAft>
                <a:spcPts val="0"/>
              </a:spcAft>
              <a:buNone/>
            </a:pPr>
            <a:r>
              <a:t/>
            </a:r>
            <a:endParaRPr/>
          </a:p>
        </p:txBody>
      </p:sp>
      <p:sp>
        <p:nvSpPr>
          <p:cNvPr id="502" name="Google Shape;502;p16"/>
          <p:cNvSpPr/>
          <p:nvPr/>
        </p:nvSpPr>
        <p:spPr>
          <a:xfrm>
            <a:off x="810185" y="3341924"/>
            <a:ext cx="3564900" cy="243600"/>
          </a:xfrm>
          <a:prstGeom prst="rect">
            <a:avLst/>
          </a:prstGeom>
          <a:noFill/>
          <a:ln>
            <a:noFill/>
          </a:ln>
        </p:spPr>
        <p:txBody>
          <a:bodyPr anchorCtr="0" anchor="ctr" bIns="40600" lIns="81200" spcFirstLastPara="1" rIns="81200" wrap="square" tIns="40600">
            <a:noAutofit/>
          </a:bodyPr>
          <a:lstStyle/>
          <a:p>
            <a:pPr indent="0" lvl="0" marL="0" marR="0" rtl="0" algn="l">
              <a:spcBef>
                <a:spcPts val="0"/>
              </a:spcBef>
              <a:spcAft>
                <a:spcPts val="0"/>
              </a:spcAft>
              <a:buClr>
                <a:srgbClr val="8492A6"/>
              </a:buClr>
              <a:buSzPts val="1066"/>
              <a:buFont typeface="Arial"/>
              <a:buNone/>
            </a:pPr>
            <a:r>
              <a:rPr b="1" i="0" lang="en-US" sz="1066" u="none" cap="none" strike="noStrike">
                <a:solidFill>
                  <a:srgbClr val="8492A6"/>
                </a:solidFill>
                <a:latin typeface="Arial"/>
                <a:ea typeface="Arial"/>
                <a:cs typeface="Arial"/>
                <a:sym typeface="Arial"/>
              </a:rPr>
              <a:t>Easy to detect + Low intent</a:t>
            </a:r>
            <a:endParaRPr b="0" i="0" sz="1066" u="none" cap="none" strike="noStrike">
              <a:solidFill>
                <a:schemeClr val="dk1"/>
              </a:solidFill>
              <a:latin typeface="Calibri"/>
              <a:ea typeface="Calibri"/>
              <a:cs typeface="Calibri"/>
              <a:sym typeface="Calibri"/>
            </a:endParaRPr>
          </a:p>
        </p:txBody>
      </p:sp>
      <p:sp>
        <p:nvSpPr>
          <p:cNvPr id="503" name="Google Shape;503;p16"/>
          <p:cNvSpPr/>
          <p:nvPr/>
        </p:nvSpPr>
        <p:spPr>
          <a:xfrm>
            <a:off x="810185" y="4657747"/>
            <a:ext cx="3564900" cy="243600"/>
          </a:xfrm>
          <a:prstGeom prst="rect">
            <a:avLst/>
          </a:prstGeom>
          <a:noFill/>
          <a:ln>
            <a:noFill/>
          </a:ln>
        </p:spPr>
        <p:txBody>
          <a:bodyPr anchorCtr="0" anchor="ctr" bIns="40600" lIns="81200" spcFirstLastPara="1" rIns="81200" wrap="square" tIns="40600">
            <a:noAutofit/>
          </a:bodyPr>
          <a:lstStyle/>
          <a:p>
            <a:pPr indent="0" lvl="0" marL="0" marR="0" rtl="0" algn="l">
              <a:spcBef>
                <a:spcPts val="0"/>
              </a:spcBef>
              <a:spcAft>
                <a:spcPts val="0"/>
              </a:spcAft>
              <a:buClr>
                <a:srgbClr val="8492A6"/>
              </a:buClr>
              <a:buSzPts val="888"/>
              <a:buFont typeface="Arial"/>
              <a:buNone/>
            </a:pPr>
            <a:r>
              <a:rPr b="0" i="0" lang="en-US" sz="888" u="none" cap="none" strike="noStrike">
                <a:solidFill>
                  <a:srgbClr val="8492A6"/>
                </a:solidFill>
                <a:latin typeface="Arial"/>
                <a:ea typeface="Arial"/>
                <a:cs typeface="Arial"/>
                <a:sym typeface="Arial"/>
              </a:rPr>
              <a:t>Nice to have — later</a:t>
            </a:r>
            <a:endParaRPr b="0" i="0" sz="888" u="none" cap="none" strike="noStrike">
              <a:solidFill>
                <a:schemeClr val="dk1"/>
              </a:solidFill>
              <a:latin typeface="Calibri"/>
              <a:ea typeface="Calibri"/>
              <a:cs typeface="Calibri"/>
              <a:sym typeface="Calibri"/>
            </a:endParaRPr>
          </a:p>
        </p:txBody>
      </p:sp>
      <p:sp>
        <p:nvSpPr>
          <p:cNvPr id="504" name="Google Shape;504;p16"/>
          <p:cNvSpPr/>
          <p:nvPr/>
        </p:nvSpPr>
        <p:spPr>
          <a:xfrm>
            <a:off x="4568172" y="3260700"/>
            <a:ext cx="3774900" cy="1705800"/>
          </a:xfrm>
          <a:prstGeom prst="rect">
            <a:avLst/>
          </a:prstGeom>
          <a:solidFill>
            <a:srgbClr val="F0F4F8"/>
          </a:solidFill>
          <a:ln cap="flat" cmpd="sng" w="22550">
            <a:solidFill>
              <a:srgbClr val="EF5350"/>
            </a:solidFill>
            <a:prstDash val="solid"/>
            <a:round/>
            <a:headEnd len="sm" w="sm" type="none"/>
            <a:tailEnd len="sm" w="sm" type="none"/>
          </a:ln>
        </p:spPr>
        <p:txBody>
          <a:bodyPr anchorCtr="0" anchor="ctr" bIns="81200" lIns="81200" spcFirstLastPara="1" rIns="81200" wrap="square" tIns="81200">
            <a:noAutofit/>
          </a:bodyPr>
          <a:lstStyle/>
          <a:p>
            <a:pPr indent="0" lvl="0" marL="0" rtl="0" algn="l">
              <a:spcBef>
                <a:spcPts val="0"/>
              </a:spcBef>
              <a:spcAft>
                <a:spcPts val="0"/>
              </a:spcAft>
              <a:buNone/>
            </a:pPr>
            <a:r>
              <a:t/>
            </a:r>
            <a:endParaRPr/>
          </a:p>
        </p:txBody>
      </p:sp>
      <p:sp>
        <p:nvSpPr>
          <p:cNvPr id="505" name="Google Shape;505;p16"/>
          <p:cNvSpPr/>
          <p:nvPr/>
        </p:nvSpPr>
        <p:spPr>
          <a:xfrm>
            <a:off x="4568172" y="3260700"/>
            <a:ext cx="3774900" cy="406200"/>
          </a:xfrm>
          <a:prstGeom prst="rect">
            <a:avLst/>
          </a:prstGeom>
          <a:solidFill>
            <a:srgbClr val="EF5350">
              <a:alpha val="14901"/>
            </a:srgbClr>
          </a:solidFill>
          <a:ln cap="flat" cmpd="sng" w="11275">
            <a:solidFill>
              <a:srgbClr val="EF5350"/>
            </a:solidFill>
            <a:prstDash val="solid"/>
            <a:round/>
            <a:headEnd len="sm" w="sm" type="none"/>
            <a:tailEnd len="sm" w="sm" type="none"/>
          </a:ln>
        </p:spPr>
        <p:txBody>
          <a:bodyPr anchorCtr="0" anchor="ctr" bIns="81200" lIns="81200" spcFirstLastPara="1" rIns="81200" wrap="square" tIns="81200">
            <a:noAutofit/>
          </a:bodyPr>
          <a:lstStyle/>
          <a:p>
            <a:pPr indent="0" lvl="0" marL="0" rtl="0" algn="l">
              <a:spcBef>
                <a:spcPts val="0"/>
              </a:spcBef>
              <a:spcAft>
                <a:spcPts val="0"/>
              </a:spcAft>
              <a:buNone/>
            </a:pPr>
            <a:r>
              <a:t/>
            </a:r>
            <a:endParaRPr/>
          </a:p>
        </p:txBody>
      </p:sp>
      <p:sp>
        <p:nvSpPr>
          <p:cNvPr id="506" name="Google Shape;506;p16"/>
          <p:cNvSpPr/>
          <p:nvPr/>
        </p:nvSpPr>
        <p:spPr>
          <a:xfrm>
            <a:off x="4668833" y="3341924"/>
            <a:ext cx="3564900" cy="243600"/>
          </a:xfrm>
          <a:prstGeom prst="rect">
            <a:avLst/>
          </a:prstGeom>
          <a:noFill/>
          <a:ln>
            <a:noFill/>
          </a:ln>
        </p:spPr>
        <p:txBody>
          <a:bodyPr anchorCtr="0" anchor="ctr" bIns="40600" lIns="81200" spcFirstLastPara="1" rIns="81200" wrap="square" tIns="40600">
            <a:noAutofit/>
          </a:bodyPr>
          <a:lstStyle/>
          <a:p>
            <a:pPr indent="0" lvl="0" marL="0" marR="0" rtl="0" algn="l">
              <a:spcBef>
                <a:spcPts val="0"/>
              </a:spcBef>
              <a:spcAft>
                <a:spcPts val="0"/>
              </a:spcAft>
              <a:buClr>
                <a:srgbClr val="EF5350"/>
              </a:buClr>
              <a:buSzPts val="1066"/>
              <a:buFont typeface="Arial"/>
              <a:buNone/>
            </a:pPr>
            <a:r>
              <a:rPr b="1" i="0" lang="en-US" sz="1066" u="none" cap="none" strike="noStrike">
                <a:solidFill>
                  <a:srgbClr val="EF5350"/>
                </a:solidFill>
                <a:latin typeface="Arial"/>
                <a:ea typeface="Arial"/>
                <a:cs typeface="Arial"/>
                <a:sym typeface="Arial"/>
              </a:rPr>
              <a:t>Hard to detect + Low intent</a:t>
            </a:r>
            <a:endParaRPr b="0" i="0" sz="1066" u="none" cap="none" strike="noStrike">
              <a:solidFill>
                <a:schemeClr val="dk1"/>
              </a:solidFill>
              <a:latin typeface="Calibri"/>
              <a:ea typeface="Calibri"/>
              <a:cs typeface="Calibri"/>
              <a:sym typeface="Calibri"/>
            </a:endParaRPr>
          </a:p>
        </p:txBody>
      </p:sp>
      <p:sp>
        <p:nvSpPr>
          <p:cNvPr id="507" name="Google Shape;507;p16"/>
          <p:cNvSpPr/>
          <p:nvPr/>
        </p:nvSpPr>
        <p:spPr>
          <a:xfrm>
            <a:off x="4668833" y="4657747"/>
            <a:ext cx="3564900" cy="243600"/>
          </a:xfrm>
          <a:prstGeom prst="rect">
            <a:avLst/>
          </a:prstGeom>
          <a:noFill/>
          <a:ln>
            <a:noFill/>
          </a:ln>
        </p:spPr>
        <p:txBody>
          <a:bodyPr anchorCtr="0" anchor="ctr" bIns="40600" lIns="81200" spcFirstLastPara="1" rIns="81200" wrap="square" tIns="40600">
            <a:noAutofit/>
          </a:bodyPr>
          <a:lstStyle/>
          <a:p>
            <a:pPr indent="0" lvl="0" marL="0" marR="0" rtl="0" algn="l">
              <a:spcBef>
                <a:spcPts val="0"/>
              </a:spcBef>
              <a:spcAft>
                <a:spcPts val="0"/>
              </a:spcAft>
              <a:buClr>
                <a:srgbClr val="8492A6"/>
              </a:buClr>
              <a:buSzPts val="888"/>
              <a:buFont typeface="Arial"/>
              <a:buNone/>
            </a:pPr>
            <a:r>
              <a:rPr b="0" i="0" lang="en-US" sz="888" u="none" cap="none" strike="noStrike">
                <a:solidFill>
                  <a:srgbClr val="8492A6"/>
                </a:solidFill>
                <a:latin typeface="Arial"/>
                <a:ea typeface="Arial"/>
                <a:cs typeface="Arial"/>
                <a:sym typeface="Arial"/>
              </a:rPr>
              <a:t>Skip for now</a:t>
            </a:r>
            <a:endParaRPr b="0" i="0" sz="888" u="none" cap="none" strike="noStrike">
              <a:solidFill>
                <a:schemeClr val="dk1"/>
              </a:solidFill>
              <a:latin typeface="Calibri"/>
              <a:ea typeface="Calibri"/>
              <a:cs typeface="Calibri"/>
              <a:sym typeface="Calibri"/>
            </a:endParaRPr>
          </a:p>
        </p:txBody>
      </p:sp>
      <p:sp>
        <p:nvSpPr>
          <p:cNvPr id="508" name="Google Shape;508;p16"/>
          <p:cNvSpPr/>
          <p:nvPr/>
        </p:nvSpPr>
        <p:spPr>
          <a:xfrm>
            <a:off x="411460" y="3023108"/>
            <a:ext cx="8321100" cy="2376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Clr>
                <a:srgbClr val="8492A6"/>
              </a:buClr>
              <a:buSzPts val="900"/>
              <a:buFont typeface="Arial"/>
              <a:buNone/>
            </a:pPr>
            <a:r>
              <a:rPr b="1" i="0" lang="en-US" sz="900" u="none" cap="none" strike="noStrike">
                <a:solidFill>
                  <a:srgbClr val="8492A6"/>
                </a:solidFill>
                <a:latin typeface="Arial"/>
                <a:ea typeface="Arial"/>
                <a:cs typeface="Arial"/>
                <a:sym typeface="Arial"/>
              </a:rPr>
              <a:t>← LOW INTENT          HIGH INTENT →</a:t>
            </a:r>
            <a:endParaRPr b="0" i="0" sz="900" u="none" cap="none" strike="noStrike">
              <a:solidFill>
                <a:schemeClr val="dk1"/>
              </a:solidFill>
              <a:latin typeface="Calibri"/>
              <a:ea typeface="Calibri"/>
              <a:cs typeface="Calibri"/>
              <a:sym typeface="Calibri"/>
            </a:endParaRPr>
          </a:p>
        </p:txBody>
      </p:sp>
      <p:sp>
        <p:nvSpPr>
          <p:cNvPr id="509" name="Google Shape;509;p16"/>
          <p:cNvSpPr/>
          <p:nvPr/>
        </p:nvSpPr>
        <p:spPr>
          <a:xfrm>
            <a:off x="835651" y="4964453"/>
            <a:ext cx="7472700" cy="178800"/>
          </a:xfrm>
          <a:prstGeom prst="rect">
            <a:avLst/>
          </a:prstGeom>
          <a:solidFill>
            <a:srgbClr val="EBF8F2"/>
          </a:solidFill>
          <a:ln cap="flat" cmpd="sng" w="11275">
            <a:solidFill>
              <a:srgbClr val="00C27C"/>
            </a:solidFill>
            <a:prstDash val="solid"/>
            <a:round/>
            <a:headEnd len="sm" w="sm" type="none"/>
            <a:tailEnd len="sm" w="sm" type="none"/>
          </a:ln>
        </p:spPr>
        <p:txBody>
          <a:bodyPr anchorCtr="0" anchor="ctr" bIns="81200" lIns="81200" spcFirstLastPara="1" rIns="81200" wrap="square" tIns="81200">
            <a:noAutofit/>
          </a:bodyPr>
          <a:lstStyle/>
          <a:p>
            <a:pPr indent="0" lvl="0" marL="0" rtl="0" algn="l">
              <a:spcBef>
                <a:spcPts val="0"/>
              </a:spcBef>
              <a:spcAft>
                <a:spcPts val="0"/>
              </a:spcAft>
              <a:buNone/>
            </a:pPr>
            <a:r>
              <a:t/>
            </a:r>
            <a:endParaRPr/>
          </a:p>
        </p:txBody>
      </p:sp>
      <p:sp>
        <p:nvSpPr>
          <p:cNvPr id="510" name="Google Shape;510;p16"/>
          <p:cNvSpPr/>
          <p:nvPr/>
        </p:nvSpPr>
        <p:spPr>
          <a:xfrm>
            <a:off x="933137" y="4964448"/>
            <a:ext cx="7310100" cy="146100"/>
          </a:xfrm>
          <a:prstGeom prst="rect">
            <a:avLst/>
          </a:prstGeom>
          <a:noFill/>
          <a:ln>
            <a:noFill/>
          </a:ln>
        </p:spPr>
        <p:txBody>
          <a:bodyPr anchorCtr="0" anchor="ctr" bIns="40600" lIns="81200" spcFirstLastPara="1" rIns="81200" wrap="square" tIns="40600">
            <a:noAutofit/>
          </a:bodyPr>
          <a:lstStyle/>
          <a:p>
            <a:pPr indent="0" lvl="0" marL="0" marR="0" rtl="0" algn="l">
              <a:spcBef>
                <a:spcPts val="0"/>
              </a:spcBef>
              <a:spcAft>
                <a:spcPts val="0"/>
              </a:spcAft>
              <a:buClr>
                <a:srgbClr val="00A869"/>
              </a:buClr>
              <a:buSzPts val="888"/>
              <a:buFont typeface="Arial"/>
              <a:buNone/>
            </a:pPr>
            <a:r>
              <a:rPr b="1" i="0" lang="en-US" sz="888" u="none" cap="none" strike="noStrike">
                <a:solidFill>
                  <a:srgbClr val="00A869"/>
                </a:solidFill>
                <a:latin typeface="Arial"/>
                <a:ea typeface="Arial"/>
                <a:cs typeface="Arial"/>
                <a:sym typeface="Arial"/>
              </a:rPr>
              <a:t>📌  Write each trigger name in the relevant quadrant. Mark your top 3 with a star — those become active signals in Clay first.</a:t>
            </a:r>
            <a:endParaRPr b="0" i="0" sz="888" u="none" cap="none" strike="noStrike">
              <a:solidFill>
                <a:schemeClr val="dk1"/>
              </a:solidFill>
              <a:latin typeface="Calibri"/>
              <a:ea typeface="Calibri"/>
              <a:cs typeface="Calibri"/>
              <a:sym typeface="Calibri"/>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515" name="Shape 515"/>
        <p:cNvGrpSpPr/>
        <p:nvPr/>
      </p:nvGrpSpPr>
      <p:grpSpPr>
        <a:xfrm>
          <a:off x="0" y="0"/>
          <a:ext cx="0" cy="0"/>
          <a:chOff x="0" y="0"/>
          <a:chExt cx="0" cy="0"/>
        </a:xfrm>
      </p:grpSpPr>
      <p:sp>
        <p:nvSpPr>
          <p:cNvPr id="516" name="Google Shape;516;p17"/>
          <p:cNvSpPr/>
          <p:nvPr/>
        </p:nvSpPr>
        <p:spPr>
          <a:xfrm>
            <a:off x="0" y="0"/>
            <a:ext cx="9144000" cy="749700"/>
          </a:xfrm>
          <a:prstGeom prst="rect">
            <a:avLst/>
          </a:prstGeom>
          <a:solidFill>
            <a:srgbClr val="0D0D2B"/>
          </a:solidFill>
          <a:ln cap="flat" cmpd="sng" w="12700">
            <a:solidFill>
              <a:srgbClr val="0D0D2B"/>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17" name="Google Shape;517;p17"/>
          <p:cNvSpPr/>
          <p:nvPr/>
        </p:nvSpPr>
        <p:spPr>
          <a:xfrm>
            <a:off x="365760" y="109728"/>
            <a:ext cx="6400800" cy="32910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FFFFFF"/>
              </a:buClr>
              <a:buSzPts val="1600"/>
              <a:buFont typeface="Arial Black"/>
              <a:buNone/>
            </a:pPr>
            <a:r>
              <a:rPr b="1" lang="en-US" sz="1600">
                <a:solidFill>
                  <a:srgbClr val="FFFFFF"/>
                </a:solidFill>
                <a:latin typeface="Arial Black"/>
                <a:ea typeface="Arial Black"/>
                <a:cs typeface="Arial Black"/>
                <a:sym typeface="Arial Black"/>
              </a:rPr>
              <a:t>The Triggers</a:t>
            </a:r>
            <a:endParaRPr b="0" i="0" sz="1600" u="none" cap="none" strike="noStrike">
              <a:solidFill>
                <a:schemeClr val="dk1"/>
              </a:solidFill>
              <a:latin typeface="Calibri"/>
              <a:ea typeface="Calibri"/>
              <a:cs typeface="Calibri"/>
              <a:sym typeface="Calibri"/>
            </a:endParaRPr>
          </a:p>
        </p:txBody>
      </p:sp>
      <p:sp>
        <p:nvSpPr>
          <p:cNvPr id="518" name="Google Shape;518;p17"/>
          <p:cNvSpPr/>
          <p:nvPr/>
        </p:nvSpPr>
        <p:spPr>
          <a:xfrm>
            <a:off x="365760" y="457200"/>
            <a:ext cx="6400800" cy="21960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8492A6"/>
              </a:buClr>
              <a:buSzPts val="1100"/>
              <a:buFont typeface="Arial"/>
              <a:buNone/>
            </a:pPr>
            <a:r>
              <a:rPr b="0" i="0" lang="en-US" sz="1100" u="none" cap="none" strike="noStrike">
                <a:solidFill>
                  <a:srgbClr val="8492A6"/>
                </a:solidFill>
                <a:latin typeface="Arial"/>
                <a:ea typeface="Arial"/>
                <a:cs typeface="Arial"/>
                <a:sym typeface="Arial"/>
              </a:rPr>
              <a:t>Session 2 · Sourcing Layer</a:t>
            </a:r>
            <a:endParaRPr b="0" i="0" sz="1100" u="none" cap="none" strike="noStrike">
              <a:solidFill>
                <a:schemeClr val="dk1"/>
              </a:solidFill>
              <a:latin typeface="Calibri"/>
              <a:ea typeface="Calibri"/>
              <a:cs typeface="Calibri"/>
              <a:sym typeface="Calibri"/>
            </a:endParaRPr>
          </a:p>
        </p:txBody>
      </p:sp>
      <p:sp>
        <p:nvSpPr>
          <p:cNvPr id="519" name="Google Shape;519;p17"/>
          <p:cNvSpPr/>
          <p:nvPr/>
        </p:nvSpPr>
        <p:spPr>
          <a:xfrm>
            <a:off x="7772400" y="109728"/>
            <a:ext cx="1005900" cy="384000"/>
          </a:xfrm>
          <a:prstGeom prst="roundRect">
            <a:avLst>
              <a:gd fmla="val 9524" name="adj"/>
            </a:avLst>
          </a:prstGeom>
          <a:solidFill>
            <a:srgbClr val="F59E0B"/>
          </a:solidFill>
          <a:ln cap="flat" cmpd="sng" w="12700">
            <a:solidFill>
              <a:srgbClr val="F59E0B"/>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20" name="Google Shape;520;p17"/>
          <p:cNvSpPr/>
          <p:nvPr/>
        </p:nvSpPr>
        <p:spPr>
          <a:xfrm>
            <a:off x="7772400" y="109728"/>
            <a:ext cx="1005900" cy="3840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Clr>
                <a:srgbClr val="FFFFFF"/>
              </a:buClr>
              <a:buSzPts val="900"/>
              <a:buFont typeface="Arial"/>
              <a:buNone/>
            </a:pPr>
            <a:r>
              <a:rPr b="1" i="0" lang="en-US" sz="900" u="none" cap="none" strike="noStrike">
                <a:solidFill>
                  <a:srgbClr val="FFFFFF"/>
                </a:solidFill>
                <a:latin typeface="Arial"/>
                <a:ea typeface="Arial"/>
                <a:cs typeface="Arial"/>
                <a:sym typeface="Arial"/>
              </a:rPr>
              <a:t>Session 2</a:t>
            </a:r>
            <a:endParaRPr b="0" i="0" sz="900" u="none" cap="none" strike="noStrike">
              <a:solidFill>
                <a:schemeClr val="dk1"/>
              </a:solidFill>
              <a:latin typeface="Calibri"/>
              <a:ea typeface="Calibri"/>
              <a:cs typeface="Calibri"/>
              <a:sym typeface="Calibri"/>
            </a:endParaRPr>
          </a:p>
        </p:txBody>
      </p:sp>
      <p:sp>
        <p:nvSpPr>
          <p:cNvPr id="521" name="Google Shape;521;p17"/>
          <p:cNvSpPr/>
          <p:nvPr/>
        </p:nvSpPr>
        <p:spPr>
          <a:xfrm>
            <a:off x="284350" y="959547"/>
            <a:ext cx="8412600" cy="38400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8492A6"/>
              </a:buClr>
              <a:buSzPts val="1200"/>
              <a:buFont typeface="Arial"/>
              <a:buNone/>
            </a:pPr>
            <a:r>
              <a:rPr lang="en-US" sz="1200">
                <a:solidFill>
                  <a:srgbClr val="8492A6"/>
                </a:solidFill>
              </a:rPr>
              <a:t>Translate the real-life events that prompt teams to need your solution into signal datapoints.</a:t>
            </a:r>
            <a:endParaRPr b="0" i="0" sz="1200" u="none" cap="none" strike="noStrike">
              <a:solidFill>
                <a:schemeClr val="dk1"/>
              </a:solidFill>
              <a:latin typeface="Calibri"/>
              <a:ea typeface="Calibri"/>
              <a:cs typeface="Calibri"/>
              <a:sym typeface="Calibri"/>
            </a:endParaRPr>
          </a:p>
        </p:txBody>
      </p:sp>
      <p:sp>
        <p:nvSpPr>
          <p:cNvPr id="522" name="Google Shape;522;p17"/>
          <p:cNvSpPr/>
          <p:nvPr/>
        </p:nvSpPr>
        <p:spPr>
          <a:xfrm>
            <a:off x="844850" y="1609960"/>
            <a:ext cx="3347700" cy="2824800"/>
          </a:xfrm>
          <a:prstGeom prst="rect">
            <a:avLst/>
          </a:prstGeom>
          <a:solidFill>
            <a:srgbClr val="F4F5F7"/>
          </a:solidFill>
          <a:ln cap="flat" cmpd="sng" w="12700">
            <a:solidFill>
              <a:srgbClr val="E5E7EB"/>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sz="1300"/>
          </a:p>
        </p:txBody>
      </p:sp>
      <p:sp>
        <p:nvSpPr>
          <p:cNvPr id="523" name="Google Shape;523;p17"/>
          <p:cNvSpPr/>
          <p:nvPr/>
        </p:nvSpPr>
        <p:spPr>
          <a:xfrm>
            <a:off x="844852" y="1575663"/>
            <a:ext cx="3347700" cy="45600"/>
          </a:xfrm>
          <a:prstGeom prst="rect">
            <a:avLst/>
          </a:prstGeom>
          <a:solidFill>
            <a:srgbClr val="00C27C"/>
          </a:solidFill>
          <a:ln cap="flat" cmpd="sng" w="12700">
            <a:solidFill>
              <a:srgbClr val="00C27C"/>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24" name="Google Shape;524;p17"/>
          <p:cNvSpPr/>
          <p:nvPr/>
        </p:nvSpPr>
        <p:spPr>
          <a:xfrm>
            <a:off x="981027" y="1701390"/>
            <a:ext cx="3064200" cy="27420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00C27C"/>
              </a:buClr>
              <a:buSzPts val="1200"/>
              <a:buFont typeface="Arial"/>
              <a:buNone/>
            </a:pPr>
            <a:r>
              <a:rPr b="1" lang="en-US" sz="1200">
                <a:solidFill>
                  <a:srgbClr val="00C27C"/>
                </a:solidFill>
              </a:rPr>
              <a:t>Company-Based Signals</a:t>
            </a:r>
            <a:endParaRPr b="0" i="0" sz="1200" u="none" cap="none" strike="noStrike">
              <a:solidFill>
                <a:schemeClr val="dk1"/>
              </a:solidFill>
              <a:latin typeface="Calibri"/>
              <a:ea typeface="Calibri"/>
              <a:cs typeface="Calibri"/>
              <a:sym typeface="Calibri"/>
            </a:endParaRPr>
          </a:p>
        </p:txBody>
      </p:sp>
      <p:sp>
        <p:nvSpPr>
          <p:cNvPr id="525" name="Google Shape;525;p17"/>
          <p:cNvSpPr/>
          <p:nvPr/>
        </p:nvSpPr>
        <p:spPr>
          <a:xfrm>
            <a:off x="981027" y="2094584"/>
            <a:ext cx="3064200" cy="18300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8492A6"/>
              </a:buClr>
              <a:buSzPts val="1000"/>
              <a:buFont typeface="Arial"/>
              <a:buNone/>
            </a:pPr>
            <a:r>
              <a:rPr b="0" i="0" lang="en-US" sz="900" u="none" cap="none" strike="noStrike">
                <a:solidFill>
                  <a:srgbClr val="8492A6"/>
                </a:solidFill>
                <a:latin typeface="Arial"/>
                <a:ea typeface="Arial"/>
                <a:cs typeface="Arial"/>
                <a:sym typeface="Arial"/>
              </a:rPr>
              <a:t>Recently funded (specify time window)</a:t>
            </a:r>
            <a:endParaRPr b="0" i="0" sz="900" u="none" cap="none" strike="noStrike">
              <a:solidFill>
                <a:schemeClr val="dk1"/>
              </a:solidFill>
              <a:latin typeface="Calibri"/>
              <a:ea typeface="Calibri"/>
              <a:cs typeface="Calibri"/>
              <a:sym typeface="Calibri"/>
            </a:endParaRPr>
          </a:p>
        </p:txBody>
      </p:sp>
      <p:sp>
        <p:nvSpPr>
          <p:cNvPr id="526" name="Google Shape;526;p17"/>
          <p:cNvSpPr/>
          <p:nvPr/>
        </p:nvSpPr>
        <p:spPr>
          <a:xfrm>
            <a:off x="981027" y="2295753"/>
            <a:ext cx="3064200" cy="274200"/>
          </a:xfrm>
          <a:prstGeom prst="rect">
            <a:avLst/>
          </a:prstGeom>
          <a:solidFill>
            <a:srgbClr val="F0F4F8"/>
          </a:solidFill>
          <a:ln cap="flat" cmpd="sng" w="12700">
            <a:solidFill>
              <a:srgbClr val="CBD5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sz="1300"/>
          </a:p>
        </p:txBody>
      </p:sp>
      <p:sp>
        <p:nvSpPr>
          <p:cNvPr id="527" name="Google Shape;527;p17"/>
          <p:cNvSpPr/>
          <p:nvPr/>
        </p:nvSpPr>
        <p:spPr>
          <a:xfrm>
            <a:off x="981027" y="2661514"/>
            <a:ext cx="3064200" cy="18300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8492A6"/>
              </a:buClr>
              <a:buSzPts val="1000"/>
              <a:buFont typeface="Arial"/>
              <a:buNone/>
            </a:pPr>
            <a:r>
              <a:rPr b="0" i="0" lang="en-US" sz="900" u="none" cap="none" strike="noStrike">
                <a:solidFill>
                  <a:srgbClr val="8492A6"/>
                </a:solidFill>
                <a:latin typeface="Arial"/>
                <a:ea typeface="Arial"/>
                <a:cs typeface="Arial"/>
                <a:sym typeface="Arial"/>
              </a:rPr>
              <a:t>Active hiring for target personas</a:t>
            </a:r>
            <a:endParaRPr b="0" i="0" sz="900" u="none" cap="none" strike="noStrike">
              <a:solidFill>
                <a:schemeClr val="dk1"/>
              </a:solidFill>
              <a:latin typeface="Calibri"/>
              <a:ea typeface="Calibri"/>
              <a:cs typeface="Calibri"/>
              <a:sym typeface="Calibri"/>
            </a:endParaRPr>
          </a:p>
        </p:txBody>
      </p:sp>
      <p:sp>
        <p:nvSpPr>
          <p:cNvPr id="528" name="Google Shape;528;p17"/>
          <p:cNvSpPr/>
          <p:nvPr/>
        </p:nvSpPr>
        <p:spPr>
          <a:xfrm>
            <a:off x="981027" y="2862683"/>
            <a:ext cx="3064200" cy="274200"/>
          </a:xfrm>
          <a:prstGeom prst="rect">
            <a:avLst/>
          </a:prstGeom>
          <a:solidFill>
            <a:srgbClr val="F0F4F8"/>
          </a:solidFill>
          <a:ln cap="flat" cmpd="sng" w="12700">
            <a:solidFill>
              <a:srgbClr val="CBD5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sz="1300"/>
          </a:p>
        </p:txBody>
      </p:sp>
      <p:sp>
        <p:nvSpPr>
          <p:cNvPr id="529" name="Google Shape;529;p17"/>
          <p:cNvSpPr/>
          <p:nvPr/>
        </p:nvSpPr>
        <p:spPr>
          <a:xfrm>
            <a:off x="981027" y="3228444"/>
            <a:ext cx="3064200" cy="18300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8492A6"/>
              </a:buClr>
              <a:buSzPts val="1000"/>
              <a:buFont typeface="Arial"/>
              <a:buNone/>
            </a:pPr>
            <a:r>
              <a:rPr lang="en-US" sz="900">
                <a:solidFill>
                  <a:srgbClr val="8492A6"/>
                </a:solidFill>
              </a:rPr>
              <a:t>Mergers &amp; Acquisitions</a:t>
            </a:r>
            <a:endParaRPr b="0" i="0" sz="900" u="none" cap="none" strike="noStrike">
              <a:solidFill>
                <a:schemeClr val="dk1"/>
              </a:solidFill>
              <a:latin typeface="Calibri"/>
              <a:ea typeface="Calibri"/>
              <a:cs typeface="Calibri"/>
              <a:sym typeface="Calibri"/>
            </a:endParaRPr>
          </a:p>
        </p:txBody>
      </p:sp>
      <p:sp>
        <p:nvSpPr>
          <p:cNvPr id="530" name="Google Shape;530;p17"/>
          <p:cNvSpPr/>
          <p:nvPr/>
        </p:nvSpPr>
        <p:spPr>
          <a:xfrm>
            <a:off x="981027" y="3429613"/>
            <a:ext cx="3064200" cy="274200"/>
          </a:xfrm>
          <a:prstGeom prst="rect">
            <a:avLst/>
          </a:prstGeom>
          <a:solidFill>
            <a:srgbClr val="F0F4F8"/>
          </a:solidFill>
          <a:ln cap="flat" cmpd="sng" w="12700">
            <a:solidFill>
              <a:srgbClr val="CBD5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sz="1300"/>
          </a:p>
        </p:txBody>
      </p:sp>
      <p:sp>
        <p:nvSpPr>
          <p:cNvPr id="531" name="Google Shape;531;p17"/>
          <p:cNvSpPr/>
          <p:nvPr/>
        </p:nvSpPr>
        <p:spPr>
          <a:xfrm>
            <a:off x="981027" y="3795374"/>
            <a:ext cx="3064200" cy="18300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8492A6"/>
              </a:buClr>
              <a:buSzPts val="1000"/>
              <a:buFont typeface="Arial"/>
              <a:buNone/>
            </a:pPr>
            <a:r>
              <a:t/>
            </a:r>
            <a:endParaRPr b="0" i="0" sz="900" u="none" cap="none" strike="noStrike">
              <a:solidFill>
                <a:schemeClr val="dk1"/>
              </a:solidFill>
              <a:latin typeface="Calibri"/>
              <a:ea typeface="Calibri"/>
              <a:cs typeface="Calibri"/>
              <a:sym typeface="Calibri"/>
            </a:endParaRPr>
          </a:p>
        </p:txBody>
      </p:sp>
      <p:sp>
        <p:nvSpPr>
          <p:cNvPr id="532" name="Google Shape;532;p17"/>
          <p:cNvSpPr/>
          <p:nvPr/>
        </p:nvSpPr>
        <p:spPr>
          <a:xfrm>
            <a:off x="981027" y="3812316"/>
            <a:ext cx="3064200" cy="18300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8492A6"/>
              </a:buClr>
              <a:buSzPts val="1000"/>
              <a:buFont typeface="Arial"/>
              <a:buNone/>
            </a:pPr>
            <a:r>
              <a:rPr b="0" i="0" lang="en-US" sz="900" u="none" cap="none" strike="noStrike">
                <a:solidFill>
                  <a:srgbClr val="8492A6"/>
                </a:solidFill>
                <a:latin typeface="Arial"/>
                <a:ea typeface="Arial"/>
                <a:cs typeface="Arial"/>
                <a:sym typeface="Arial"/>
              </a:rPr>
              <a:t>Other trigger-based filter</a:t>
            </a:r>
            <a:endParaRPr b="0" i="0" sz="900" u="none" cap="none" strike="noStrike">
              <a:solidFill>
                <a:schemeClr val="dk1"/>
              </a:solidFill>
              <a:latin typeface="Calibri"/>
              <a:ea typeface="Calibri"/>
              <a:cs typeface="Calibri"/>
              <a:sym typeface="Calibri"/>
            </a:endParaRPr>
          </a:p>
        </p:txBody>
      </p:sp>
      <p:sp>
        <p:nvSpPr>
          <p:cNvPr id="533" name="Google Shape;533;p17"/>
          <p:cNvSpPr/>
          <p:nvPr/>
        </p:nvSpPr>
        <p:spPr>
          <a:xfrm>
            <a:off x="981027" y="4013485"/>
            <a:ext cx="3064200" cy="274200"/>
          </a:xfrm>
          <a:prstGeom prst="rect">
            <a:avLst/>
          </a:prstGeom>
          <a:solidFill>
            <a:srgbClr val="F0F4F8"/>
          </a:solidFill>
          <a:ln cap="flat" cmpd="sng" w="12700">
            <a:solidFill>
              <a:srgbClr val="CBD5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sz="1300"/>
          </a:p>
        </p:txBody>
      </p:sp>
      <p:sp>
        <p:nvSpPr>
          <p:cNvPr id="534" name="Google Shape;534;p17"/>
          <p:cNvSpPr/>
          <p:nvPr/>
        </p:nvSpPr>
        <p:spPr>
          <a:xfrm>
            <a:off x="365760" y="4892040"/>
            <a:ext cx="8412600" cy="201300"/>
          </a:xfrm>
          <a:prstGeom prst="rect">
            <a:avLst/>
          </a:prstGeom>
          <a:solidFill>
            <a:srgbClr val="EBF8F2"/>
          </a:solidFill>
          <a:ln cap="flat" cmpd="sng" w="12700">
            <a:solidFill>
              <a:srgbClr val="00C27C"/>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35" name="Google Shape;535;p17"/>
          <p:cNvSpPr/>
          <p:nvPr/>
        </p:nvSpPr>
        <p:spPr>
          <a:xfrm>
            <a:off x="502920" y="4910328"/>
            <a:ext cx="8229600" cy="16470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00A869"/>
              </a:buClr>
              <a:buSzPts val="1000"/>
              <a:buFont typeface="Arial"/>
              <a:buNone/>
            </a:pPr>
            <a:r>
              <a:rPr b="1" i="0" lang="en-US" sz="1000" u="none" cap="none" strike="noStrike">
                <a:solidFill>
                  <a:srgbClr val="00A869"/>
                </a:solidFill>
                <a:latin typeface="Arial"/>
                <a:ea typeface="Arial"/>
                <a:cs typeface="Arial"/>
                <a:sym typeface="Arial"/>
              </a:rPr>
              <a:t>📌  Your strongest disqualifiers go in the firmographic column. If an account fails those, it never gets enriched.</a:t>
            </a:r>
            <a:endParaRPr b="0" i="0" sz="1000" u="none" cap="none" strike="noStrike">
              <a:solidFill>
                <a:schemeClr val="dk1"/>
              </a:solidFill>
              <a:latin typeface="Calibri"/>
              <a:ea typeface="Calibri"/>
              <a:cs typeface="Calibri"/>
              <a:sym typeface="Calibri"/>
            </a:endParaRPr>
          </a:p>
        </p:txBody>
      </p:sp>
      <p:sp>
        <p:nvSpPr>
          <p:cNvPr id="536" name="Google Shape;536;p17"/>
          <p:cNvSpPr/>
          <p:nvPr/>
        </p:nvSpPr>
        <p:spPr>
          <a:xfrm>
            <a:off x="4668850" y="1571640"/>
            <a:ext cx="3347700" cy="2863200"/>
          </a:xfrm>
          <a:prstGeom prst="rect">
            <a:avLst/>
          </a:prstGeom>
          <a:solidFill>
            <a:srgbClr val="F4F5F7"/>
          </a:solidFill>
          <a:ln cap="flat" cmpd="sng" w="12700">
            <a:solidFill>
              <a:srgbClr val="E5E7EB"/>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sz="1300"/>
          </a:p>
        </p:txBody>
      </p:sp>
      <p:sp>
        <p:nvSpPr>
          <p:cNvPr id="537" name="Google Shape;537;p17"/>
          <p:cNvSpPr/>
          <p:nvPr/>
        </p:nvSpPr>
        <p:spPr>
          <a:xfrm>
            <a:off x="4805022" y="1663089"/>
            <a:ext cx="3063900" cy="27420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00C27C"/>
              </a:buClr>
              <a:buSzPts val="1200"/>
              <a:buFont typeface="Arial"/>
              <a:buNone/>
            </a:pPr>
            <a:r>
              <a:rPr b="1" lang="en-US" sz="1200">
                <a:solidFill>
                  <a:srgbClr val="00C27C"/>
                </a:solidFill>
              </a:rPr>
              <a:t>Contact-Based Signals</a:t>
            </a:r>
            <a:endParaRPr b="0" i="0" sz="1200" u="none" cap="none" strike="noStrike">
              <a:solidFill>
                <a:schemeClr val="dk1"/>
              </a:solidFill>
              <a:latin typeface="Calibri"/>
              <a:ea typeface="Calibri"/>
              <a:cs typeface="Calibri"/>
              <a:sym typeface="Calibri"/>
            </a:endParaRPr>
          </a:p>
        </p:txBody>
      </p:sp>
      <p:sp>
        <p:nvSpPr>
          <p:cNvPr id="538" name="Google Shape;538;p17"/>
          <p:cNvSpPr/>
          <p:nvPr/>
        </p:nvSpPr>
        <p:spPr>
          <a:xfrm>
            <a:off x="4805022" y="2056278"/>
            <a:ext cx="3063900" cy="183000"/>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Clr>
                <a:srgbClr val="8492A6"/>
              </a:buClr>
              <a:buSzPts val="1000"/>
              <a:buFont typeface="Arial"/>
              <a:buNone/>
            </a:pPr>
            <a:r>
              <a:rPr lang="en-US" sz="900">
                <a:solidFill>
                  <a:srgbClr val="8492A6"/>
                </a:solidFill>
              </a:rPr>
              <a:t>Job change at decision maker level</a:t>
            </a:r>
            <a:endParaRPr sz="900">
              <a:solidFill>
                <a:srgbClr val="8492A6"/>
              </a:solidFill>
            </a:endParaRPr>
          </a:p>
        </p:txBody>
      </p:sp>
      <p:sp>
        <p:nvSpPr>
          <p:cNvPr id="539" name="Google Shape;539;p17"/>
          <p:cNvSpPr/>
          <p:nvPr/>
        </p:nvSpPr>
        <p:spPr>
          <a:xfrm>
            <a:off x="4805022" y="2257445"/>
            <a:ext cx="3063900" cy="274200"/>
          </a:xfrm>
          <a:prstGeom prst="rect">
            <a:avLst/>
          </a:prstGeom>
          <a:solidFill>
            <a:srgbClr val="F0F4F8"/>
          </a:solidFill>
          <a:ln cap="flat" cmpd="sng" w="12700">
            <a:solidFill>
              <a:srgbClr val="CBD5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sz="1300"/>
          </a:p>
        </p:txBody>
      </p:sp>
      <p:sp>
        <p:nvSpPr>
          <p:cNvPr id="540" name="Google Shape;540;p17"/>
          <p:cNvSpPr/>
          <p:nvPr/>
        </p:nvSpPr>
        <p:spPr>
          <a:xfrm>
            <a:off x="4805022" y="2623202"/>
            <a:ext cx="3063900" cy="18300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8492A6"/>
              </a:buClr>
              <a:buSzPts val="1000"/>
              <a:buFont typeface="Arial"/>
              <a:buNone/>
            </a:pPr>
            <a:r>
              <a:rPr lang="en-US" sz="900">
                <a:solidFill>
                  <a:srgbClr val="8492A6"/>
                </a:solidFill>
              </a:rPr>
              <a:t>New hire at decision maker level</a:t>
            </a:r>
            <a:endParaRPr b="0" i="0" sz="900" u="none" cap="none" strike="noStrike">
              <a:solidFill>
                <a:schemeClr val="dk1"/>
              </a:solidFill>
              <a:latin typeface="Calibri"/>
              <a:ea typeface="Calibri"/>
              <a:cs typeface="Calibri"/>
              <a:sym typeface="Calibri"/>
            </a:endParaRPr>
          </a:p>
        </p:txBody>
      </p:sp>
      <p:sp>
        <p:nvSpPr>
          <p:cNvPr id="541" name="Google Shape;541;p17"/>
          <p:cNvSpPr/>
          <p:nvPr/>
        </p:nvSpPr>
        <p:spPr>
          <a:xfrm>
            <a:off x="4805022" y="2824369"/>
            <a:ext cx="3063900" cy="274200"/>
          </a:xfrm>
          <a:prstGeom prst="rect">
            <a:avLst/>
          </a:prstGeom>
          <a:solidFill>
            <a:srgbClr val="F0F4F8"/>
          </a:solidFill>
          <a:ln cap="flat" cmpd="sng" w="12700">
            <a:solidFill>
              <a:srgbClr val="CBD5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sz="1300"/>
          </a:p>
        </p:txBody>
      </p:sp>
      <p:sp>
        <p:nvSpPr>
          <p:cNvPr id="542" name="Google Shape;542;p17"/>
          <p:cNvSpPr/>
          <p:nvPr/>
        </p:nvSpPr>
        <p:spPr>
          <a:xfrm>
            <a:off x="4805022" y="3190126"/>
            <a:ext cx="3063900" cy="18300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8492A6"/>
              </a:buClr>
              <a:buSzPts val="1000"/>
              <a:buFont typeface="Arial"/>
              <a:buNone/>
            </a:pPr>
            <a:r>
              <a:rPr lang="en-US" sz="900">
                <a:solidFill>
                  <a:srgbClr val="8492A6"/>
                </a:solidFill>
              </a:rPr>
              <a:t>Interacts with LinkedIn posts of interest</a:t>
            </a:r>
            <a:endParaRPr b="0" i="0" sz="900" u="none" cap="none" strike="noStrike">
              <a:solidFill>
                <a:schemeClr val="dk1"/>
              </a:solidFill>
              <a:latin typeface="Calibri"/>
              <a:ea typeface="Calibri"/>
              <a:cs typeface="Calibri"/>
              <a:sym typeface="Calibri"/>
            </a:endParaRPr>
          </a:p>
        </p:txBody>
      </p:sp>
      <p:sp>
        <p:nvSpPr>
          <p:cNvPr id="543" name="Google Shape;543;p17"/>
          <p:cNvSpPr/>
          <p:nvPr/>
        </p:nvSpPr>
        <p:spPr>
          <a:xfrm>
            <a:off x="4805022" y="3391293"/>
            <a:ext cx="3063900" cy="274200"/>
          </a:xfrm>
          <a:prstGeom prst="rect">
            <a:avLst/>
          </a:prstGeom>
          <a:solidFill>
            <a:srgbClr val="F0F4F8"/>
          </a:solidFill>
          <a:ln cap="flat" cmpd="sng" w="12700">
            <a:solidFill>
              <a:srgbClr val="CBD5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sz="1300"/>
          </a:p>
        </p:txBody>
      </p:sp>
      <p:sp>
        <p:nvSpPr>
          <p:cNvPr id="544" name="Google Shape;544;p17"/>
          <p:cNvSpPr/>
          <p:nvPr/>
        </p:nvSpPr>
        <p:spPr>
          <a:xfrm>
            <a:off x="4805022" y="3784024"/>
            <a:ext cx="3063900" cy="18300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8492A6"/>
              </a:buClr>
              <a:buSzPts val="1000"/>
              <a:buFont typeface="Arial"/>
              <a:buNone/>
            </a:pPr>
            <a:r>
              <a:rPr b="0" i="0" lang="en-US" sz="900" u="none" cap="none" strike="noStrike">
                <a:solidFill>
                  <a:srgbClr val="8492A6"/>
                </a:solidFill>
                <a:latin typeface="Arial"/>
                <a:ea typeface="Arial"/>
                <a:cs typeface="Arial"/>
                <a:sym typeface="Arial"/>
              </a:rPr>
              <a:t>Other trigger-based filter</a:t>
            </a:r>
            <a:endParaRPr b="0" i="0" sz="900" u="none" cap="none" strike="noStrike">
              <a:solidFill>
                <a:schemeClr val="dk1"/>
              </a:solidFill>
              <a:latin typeface="Calibri"/>
              <a:ea typeface="Calibri"/>
              <a:cs typeface="Calibri"/>
              <a:sym typeface="Calibri"/>
            </a:endParaRPr>
          </a:p>
        </p:txBody>
      </p:sp>
      <p:sp>
        <p:nvSpPr>
          <p:cNvPr id="545" name="Google Shape;545;p17"/>
          <p:cNvSpPr/>
          <p:nvPr/>
        </p:nvSpPr>
        <p:spPr>
          <a:xfrm>
            <a:off x="4805022" y="3985191"/>
            <a:ext cx="3063900" cy="274200"/>
          </a:xfrm>
          <a:prstGeom prst="rect">
            <a:avLst/>
          </a:prstGeom>
          <a:solidFill>
            <a:srgbClr val="F0F4F8"/>
          </a:solidFill>
          <a:ln cap="flat" cmpd="sng" w="12700">
            <a:solidFill>
              <a:srgbClr val="CBD5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sz="1300"/>
          </a:p>
        </p:txBody>
      </p:sp>
      <p:sp>
        <p:nvSpPr>
          <p:cNvPr id="546" name="Google Shape;546;p17"/>
          <p:cNvSpPr/>
          <p:nvPr/>
        </p:nvSpPr>
        <p:spPr>
          <a:xfrm>
            <a:off x="4663125" y="1553400"/>
            <a:ext cx="3347700" cy="45600"/>
          </a:xfrm>
          <a:prstGeom prst="rect">
            <a:avLst/>
          </a:prstGeom>
          <a:solidFill>
            <a:srgbClr val="00C27C"/>
          </a:solidFill>
          <a:ln cap="flat" cmpd="sng" w="12700">
            <a:solidFill>
              <a:srgbClr val="00C27C"/>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0D0D2B"/>
        </a:solidFill>
      </p:bgPr>
    </p:bg>
    <p:spTree>
      <p:nvGrpSpPr>
        <p:cNvPr id="551" name="Shape 551"/>
        <p:cNvGrpSpPr/>
        <p:nvPr/>
      </p:nvGrpSpPr>
      <p:grpSpPr>
        <a:xfrm>
          <a:off x="0" y="0"/>
          <a:ext cx="0" cy="0"/>
          <a:chOff x="0" y="0"/>
          <a:chExt cx="0" cy="0"/>
        </a:xfrm>
      </p:grpSpPr>
      <p:sp>
        <p:nvSpPr>
          <p:cNvPr id="552" name="Google Shape;552;p18"/>
          <p:cNvSpPr/>
          <p:nvPr/>
        </p:nvSpPr>
        <p:spPr>
          <a:xfrm>
            <a:off x="0" y="0"/>
            <a:ext cx="73152" cy="5143500"/>
          </a:xfrm>
          <a:prstGeom prst="rect">
            <a:avLst/>
          </a:prstGeom>
          <a:solidFill>
            <a:srgbClr val="00C27C"/>
          </a:solidFill>
          <a:ln cap="flat" cmpd="sng" w="12700">
            <a:solidFill>
              <a:srgbClr val="00C27C"/>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53" name="Google Shape;553;p18"/>
          <p:cNvSpPr/>
          <p:nvPr/>
        </p:nvSpPr>
        <p:spPr>
          <a:xfrm>
            <a:off x="5943600" y="1371600"/>
            <a:ext cx="5029200" cy="5029200"/>
          </a:xfrm>
          <a:prstGeom prst="ellipse">
            <a:avLst/>
          </a:prstGeom>
          <a:solidFill>
            <a:srgbClr val="00C27C">
              <a:alpha val="9019"/>
            </a:srgbClr>
          </a:solidFill>
          <a:ln cap="flat" cmpd="sng" w="12700">
            <a:solidFill>
              <a:srgbClr val="00C27C"/>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54" name="Google Shape;554;p18"/>
          <p:cNvSpPr/>
          <p:nvPr/>
        </p:nvSpPr>
        <p:spPr>
          <a:xfrm>
            <a:off x="548640" y="502920"/>
            <a:ext cx="4572000" cy="292608"/>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00C27C"/>
              </a:buClr>
              <a:buSzPts val="1100"/>
              <a:buFont typeface="Arial"/>
              <a:buNone/>
            </a:pPr>
            <a:r>
              <a:rPr b="1" i="0" lang="en-US" sz="1100" u="none" cap="none" strike="noStrike">
                <a:solidFill>
                  <a:srgbClr val="00C27C"/>
                </a:solidFill>
                <a:latin typeface="Arial"/>
                <a:ea typeface="Arial"/>
                <a:cs typeface="Arial"/>
                <a:sym typeface="Arial"/>
              </a:rPr>
              <a:t>SESSION 4</a:t>
            </a:r>
            <a:endParaRPr b="0" i="0" sz="1100" u="none" cap="none" strike="noStrike">
              <a:solidFill>
                <a:schemeClr val="dk1"/>
              </a:solidFill>
              <a:latin typeface="Calibri"/>
              <a:ea typeface="Calibri"/>
              <a:cs typeface="Calibri"/>
              <a:sym typeface="Calibri"/>
            </a:endParaRPr>
          </a:p>
        </p:txBody>
      </p:sp>
      <p:sp>
        <p:nvSpPr>
          <p:cNvPr id="555" name="Google Shape;555;p18"/>
          <p:cNvSpPr/>
          <p:nvPr/>
        </p:nvSpPr>
        <p:spPr>
          <a:xfrm>
            <a:off x="548640" y="868680"/>
            <a:ext cx="7772400" cy="86868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FFFFFF"/>
              </a:buClr>
              <a:buSzPts val="4400"/>
              <a:buFont typeface="Arial Black"/>
              <a:buNone/>
            </a:pPr>
            <a:r>
              <a:rPr b="1" i="0" lang="en-US" sz="4400" u="none" cap="none" strike="noStrike">
                <a:solidFill>
                  <a:srgbClr val="FFFFFF"/>
                </a:solidFill>
                <a:latin typeface="Arial Black"/>
                <a:ea typeface="Arial Black"/>
                <a:cs typeface="Arial Black"/>
                <a:sym typeface="Arial Black"/>
              </a:rPr>
              <a:t>The Scoring Layer</a:t>
            </a:r>
            <a:endParaRPr b="0" i="0" sz="4400" u="none" cap="none" strike="noStrike">
              <a:solidFill>
                <a:schemeClr val="dk1"/>
              </a:solidFill>
              <a:latin typeface="Calibri"/>
              <a:ea typeface="Calibri"/>
              <a:cs typeface="Calibri"/>
              <a:sym typeface="Calibri"/>
            </a:endParaRPr>
          </a:p>
        </p:txBody>
      </p:sp>
      <p:sp>
        <p:nvSpPr>
          <p:cNvPr id="556" name="Google Shape;556;p18"/>
          <p:cNvSpPr/>
          <p:nvPr/>
        </p:nvSpPr>
        <p:spPr>
          <a:xfrm>
            <a:off x="548640" y="1874520"/>
            <a:ext cx="6400800" cy="347472"/>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AABBCC"/>
              </a:buClr>
              <a:buSzPts val="1800"/>
              <a:buFont typeface="Arial"/>
              <a:buNone/>
            </a:pPr>
            <a:r>
              <a:rPr b="0" i="0" lang="en-US" sz="1800" u="none" cap="none" strike="noStrike">
                <a:solidFill>
                  <a:srgbClr val="AABBCC"/>
                </a:solidFill>
                <a:latin typeface="Arial"/>
                <a:ea typeface="Arial"/>
                <a:cs typeface="Arial"/>
                <a:sym typeface="Arial"/>
              </a:rPr>
              <a:t>Layer 03 · Contextual Scoring + Tier Definitions</a:t>
            </a:r>
            <a:endParaRPr b="0" i="0" sz="1800" u="none" cap="none" strike="noStrike">
              <a:solidFill>
                <a:schemeClr val="dk1"/>
              </a:solidFill>
              <a:latin typeface="Calibri"/>
              <a:ea typeface="Calibri"/>
              <a:cs typeface="Calibri"/>
              <a:sym typeface="Calibri"/>
            </a:endParaRPr>
          </a:p>
        </p:txBody>
      </p:sp>
      <p:sp>
        <p:nvSpPr>
          <p:cNvPr id="557" name="Google Shape;557;p18"/>
          <p:cNvSpPr/>
          <p:nvPr/>
        </p:nvSpPr>
        <p:spPr>
          <a:xfrm>
            <a:off x="548640" y="2395728"/>
            <a:ext cx="7772400" cy="1481328"/>
          </a:xfrm>
          <a:prstGeom prst="rect">
            <a:avLst/>
          </a:prstGeom>
          <a:solidFill>
            <a:srgbClr val="1A1F4B"/>
          </a:solidFill>
          <a:ln cap="flat" cmpd="sng" w="12700">
            <a:solidFill>
              <a:srgbClr val="2A306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58" name="Google Shape;558;p18"/>
          <p:cNvSpPr/>
          <p:nvPr/>
        </p:nvSpPr>
        <p:spPr>
          <a:xfrm>
            <a:off x="749808" y="2487168"/>
            <a:ext cx="7406640" cy="237744"/>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F59E0B"/>
              </a:buClr>
              <a:buSzPts val="1100"/>
              <a:buFont typeface="Arial"/>
              <a:buNone/>
            </a:pPr>
            <a:r>
              <a:rPr b="1" i="0" lang="en-US" sz="1100" u="none" cap="none" strike="noStrike">
                <a:solidFill>
                  <a:srgbClr val="F59E0B"/>
                </a:solidFill>
                <a:latin typeface="Arial"/>
                <a:ea typeface="Arial"/>
                <a:cs typeface="Arial"/>
                <a:sym typeface="Arial"/>
              </a:rPr>
              <a:t>DELIVERABLE 2 STARTS HERE — sections 1–4 can be completed this week.</a:t>
            </a:r>
            <a:endParaRPr b="0" i="0" sz="1100" u="none" cap="none" strike="noStrike">
              <a:solidFill>
                <a:schemeClr val="dk1"/>
              </a:solidFill>
              <a:latin typeface="Calibri"/>
              <a:ea typeface="Calibri"/>
              <a:cs typeface="Calibri"/>
              <a:sym typeface="Calibri"/>
            </a:endParaRPr>
          </a:p>
        </p:txBody>
      </p:sp>
      <p:sp>
        <p:nvSpPr>
          <p:cNvPr id="559" name="Google Shape;559;p18"/>
          <p:cNvSpPr/>
          <p:nvPr/>
        </p:nvSpPr>
        <p:spPr>
          <a:xfrm>
            <a:off x="749808" y="2852928"/>
            <a:ext cx="128016" cy="128016"/>
          </a:xfrm>
          <a:prstGeom prst="ellipse">
            <a:avLst/>
          </a:prstGeom>
          <a:solidFill>
            <a:srgbClr val="00C27C"/>
          </a:solidFill>
          <a:ln cap="flat" cmpd="sng" w="12700">
            <a:solidFill>
              <a:srgbClr val="00C27C"/>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60" name="Google Shape;560;p18"/>
          <p:cNvSpPr/>
          <p:nvPr/>
        </p:nvSpPr>
        <p:spPr>
          <a:xfrm>
            <a:off x="969264" y="2816352"/>
            <a:ext cx="7223760" cy="237744"/>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CCDDEE"/>
              </a:buClr>
              <a:buSzPts val="1200"/>
              <a:buFont typeface="Arial"/>
              <a:buNone/>
            </a:pPr>
            <a:r>
              <a:rPr b="0" i="0" lang="en-US" sz="1200" u="none" cap="none" strike="noStrike">
                <a:solidFill>
                  <a:srgbClr val="CCDDEE"/>
                </a:solidFill>
                <a:latin typeface="Arial"/>
                <a:ea typeface="Arial"/>
                <a:cs typeface="Arial"/>
                <a:sym typeface="Arial"/>
              </a:rPr>
              <a:t>Contact Fit Score — criteria + point values + minimum threshold</a:t>
            </a:r>
            <a:endParaRPr b="0" i="0" sz="1200" u="none" cap="none" strike="noStrike">
              <a:solidFill>
                <a:schemeClr val="dk1"/>
              </a:solidFill>
              <a:latin typeface="Calibri"/>
              <a:ea typeface="Calibri"/>
              <a:cs typeface="Calibri"/>
              <a:sym typeface="Calibri"/>
            </a:endParaRPr>
          </a:p>
        </p:txBody>
      </p:sp>
      <p:sp>
        <p:nvSpPr>
          <p:cNvPr id="561" name="Google Shape;561;p18"/>
          <p:cNvSpPr/>
          <p:nvPr/>
        </p:nvSpPr>
        <p:spPr>
          <a:xfrm>
            <a:off x="749808" y="3127248"/>
            <a:ext cx="128016" cy="128016"/>
          </a:xfrm>
          <a:prstGeom prst="ellipse">
            <a:avLst/>
          </a:prstGeom>
          <a:solidFill>
            <a:srgbClr val="00C27C"/>
          </a:solidFill>
          <a:ln cap="flat" cmpd="sng" w="12700">
            <a:solidFill>
              <a:srgbClr val="00C27C"/>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62" name="Google Shape;562;p18"/>
          <p:cNvSpPr/>
          <p:nvPr/>
        </p:nvSpPr>
        <p:spPr>
          <a:xfrm>
            <a:off x="969264" y="3090672"/>
            <a:ext cx="7223760" cy="237744"/>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CCDDEE"/>
              </a:buClr>
              <a:buSzPts val="1200"/>
              <a:buFont typeface="Arial"/>
              <a:buNone/>
            </a:pPr>
            <a:r>
              <a:rPr b="0" i="0" lang="en-US" sz="1200" u="none" cap="none" strike="noStrike">
                <a:solidFill>
                  <a:srgbClr val="CCDDEE"/>
                </a:solidFill>
                <a:latin typeface="Arial"/>
                <a:ea typeface="Arial"/>
                <a:cs typeface="Arial"/>
                <a:sym typeface="Arial"/>
              </a:rPr>
              <a:t>Contact Intent Score — signals, points, recency windows</a:t>
            </a:r>
            <a:endParaRPr b="0" i="0" sz="1200" u="none" cap="none" strike="noStrike">
              <a:solidFill>
                <a:schemeClr val="dk1"/>
              </a:solidFill>
              <a:latin typeface="Calibri"/>
              <a:ea typeface="Calibri"/>
              <a:cs typeface="Calibri"/>
              <a:sym typeface="Calibri"/>
            </a:endParaRPr>
          </a:p>
        </p:txBody>
      </p:sp>
      <p:sp>
        <p:nvSpPr>
          <p:cNvPr id="563" name="Google Shape;563;p18"/>
          <p:cNvSpPr/>
          <p:nvPr/>
        </p:nvSpPr>
        <p:spPr>
          <a:xfrm>
            <a:off x="749808" y="3401568"/>
            <a:ext cx="128016" cy="128016"/>
          </a:xfrm>
          <a:prstGeom prst="ellipse">
            <a:avLst/>
          </a:prstGeom>
          <a:solidFill>
            <a:srgbClr val="00C27C"/>
          </a:solidFill>
          <a:ln cap="flat" cmpd="sng" w="12700">
            <a:solidFill>
              <a:srgbClr val="00C27C"/>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64" name="Google Shape;564;p18"/>
          <p:cNvSpPr/>
          <p:nvPr/>
        </p:nvSpPr>
        <p:spPr>
          <a:xfrm>
            <a:off x="969264" y="3364992"/>
            <a:ext cx="7223760" cy="237744"/>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CCDDEE"/>
              </a:buClr>
              <a:buSzPts val="1200"/>
              <a:buFont typeface="Arial"/>
              <a:buNone/>
            </a:pPr>
            <a:r>
              <a:rPr b="0" i="0" lang="en-US" sz="1200" u="none" cap="none" strike="noStrike">
                <a:solidFill>
                  <a:srgbClr val="CCDDEE"/>
                </a:solidFill>
                <a:latin typeface="Arial"/>
                <a:ea typeface="Arial"/>
                <a:cs typeface="Arial"/>
                <a:sym typeface="Arial"/>
              </a:rPr>
              <a:t>Company Intent Score — direct signals + aggregated contact logic</a:t>
            </a:r>
            <a:endParaRPr b="0" i="0" sz="1200" u="none" cap="none" strike="noStrike">
              <a:solidFill>
                <a:schemeClr val="dk1"/>
              </a:solidFill>
              <a:latin typeface="Calibri"/>
              <a:ea typeface="Calibri"/>
              <a:cs typeface="Calibri"/>
              <a:sym typeface="Calibri"/>
            </a:endParaRPr>
          </a:p>
        </p:txBody>
      </p:sp>
      <p:sp>
        <p:nvSpPr>
          <p:cNvPr id="565" name="Google Shape;565;p18"/>
          <p:cNvSpPr/>
          <p:nvPr/>
        </p:nvSpPr>
        <p:spPr>
          <a:xfrm>
            <a:off x="749808" y="3675888"/>
            <a:ext cx="128016" cy="128016"/>
          </a:xfrm>
          <a:prstGeom prst="ellipse">
            <a:avLst/>
          </a:prstGeom>
          <a:solidFill>
            <a:srgbClr val="00C27C"/>
          </a:solidFill>
          <a:ln cap="flat" cmpd="sng" w="12700">
            <a:solidFill>
              <a:srgbClr val="00C27C"/>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66" name="Google Shape;566;p18"/>
          <p:cNvSpPr/>
          <p:nvPr/>
        </p:nvSpPr>
        <p:spPr>
          <a:xfrm>
            <a:off x="969264" y="3639312"/>
            <a:ext cx="7223760" cy="237744"/>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CCDDEE"/>
              </a:buClr>
              <a:buSzPts val="1200"/>
              <a:buFont typeface="Arial"/>
              <a:buNone/>
            </a:pPr>
            <a:r>
              <a:rPr b="0" i="0" lang="en-US" sz="1200" u="none" cap="none" strike="noStrike">
                <a:solidFill>
                  <a:srgbClr val="CCDDEE"/>
                </a:solidFill>
                <a:latin typeface="Arial"/>
                <a:ea typeface="Arial"/>
                <a:cs typeface="Arial"/>
                <a:sym typeface="Arial"/>
              </a:rPr>
              <a:t>Tier Definitions — score ranges, owners, SLAs, upgrade triggers</a:t>
            </a:r>
            <a:endParaRPr b="0" i="0" sz="1200" u="none" cap="none" strike="noStrike">
              <a:solidFill>
                <a:schemeClr val="dk1"/>
              </a:solidFill>
              <a:latin typeface="Calibri"/>
              <a:ea typeface="Calibri"/>
              <a:cs typeface="Calibri"/>
              <a:sym typeface="Calibri"/>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571" name="Shape 571"/>
        <p:cNvGrpSpPr/>
        <p:nvPr/>
      </p:nvGrpSpPr>
      <p:grpSpPr>
        <a:xfrm>
          <a:off x="0" y="0"/>
          <a:ext cx="0" cy="0"/>
          <a:chOff x="0" y="0"/>
          <a:chExt cx="0" cy="0"/>
        </a:xfrm>
      </p:grpSpPr>
      <p:sp>
        <p:nvSpPr>
          <p:cNvPr id="572" name="Google Shape;572;p19"/>
          <p:cNvSpPr/>
          <p:nvPr/>
        </p:nvSpPr>
        <p:spPr>
          <a:xfrm>
            <a:off x="0" y="0"/>
            <a:ext cx="9144000" cy="749808"/>
          </a:xfrm>
          <a:prstGeom prst="rect">
            <a:avLst/>
          </a:prstGeom>
          <a:solidFill>
            <a:srgbClr val="0D0D2B"/>
          </a:solidFill>
          <a:ln cap="flat" cmpd="sng" w="12700">
            <a:solidFill>
              <a:srgbClr val="0D0D2B"/>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73" name="Google Shape;573;p19"/>
          <p:cNvSpPr/>
          <p:nvPr/>
        </p:nvSpPr>
        <p:spPr>
          <a:xfrm>
            <a:off x="365760" y="109728"/>
            <a:ext cx="6400800" cy="329184"/>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FFFFFF"/>
              </a:buClr>
              <a:buSzPts val="1600"/>
              <a:buFont typeface="Arial Black"/>
              <a:buNone/>
            </a:pPr>
            <a:r>
              <a:rPr b="1" i="0" lang="en-US" sz="1600" u="none" cap="none" strike="noStrike">
                <a:solidFill>
                  <a:srgbClr val="FFFFFF"/>
                </a:solidFill>
                <a:latin typeface="Arial Black"/>
                <a:ea typeface="Arial Black"/>
                <a:cs typeface="Arial Black"/>
                <a:sym typeface="Arial Black"/>
              </a:rPr>
              <a:t>Contact Fit Score  [Deliverable 2 · Section 1]</a:t>
            </a:r>
            <a:endParaRPr b="0" i="0" sz="1600" u="none" cap="none" strike="noStrike">
              <a:solidFill>
                <a:schemeClr val="dk1"/>
              </a:solidFill>
              <a:latin typeface="Calibri"/>
              <a:ea typeface="Calibri"/>
              <a:cs typeface="Calibri"/>
              <a:sym typeface="Calibri"/>
            </a:endParaRPr>
          </a:p>
        </p:txBody>
      </p:sp>
      <p:sp>
        <p:nvSpPr>
          <p:cNvPr id="574" name="Google Shape;574;p19"/>
          <p:cNvSpPr/>
          <p:nvPr/>
        </p:nvSpPr>
        <p:spPr>
          <a:xfrm>
            <a:off x="365760" y="457200"/>
            <a:ext cx="6400800" cy="219456"/>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8492A6"/>
              </a:buClr>
              <a:buSzPts val="1100"/>
              <a:buFont typeface="Arial"/>
              <a:buNone/>
            </a:pPr>
            <a:r>
              <a:rPr b="0" i="0" lang="en-US" sz="1100" u="none" cap="none" strike="noStrike">
                <a:solidFill>
                  <a:srgbClr val="8492A6"/>
                </a:solidFill>
                <a:latin typeface="Arial"/>
                <a:ea typeface="Arial"/>
                <a:cs typeface="Arial"/>
                <a:sym typeface="Arial"/>
              </a:rPr>
              <a:t>Session 4 · Scoring Layer</a:t>
            </a:r>
            <a:endParaRPr b="0" i="0" sz="1100" u="none" cap="none" strike="noStrike">
              <a:solidFill>
                <a:schemeClr val="dk1"/>
              </a:solidFill>
              <a:latin typeface="Calibri"/>
              <a:ea typeface="Calibri"/>
              <a:cs typeface="Calibri"/>
              <a:sym typeface="Calibri"/>
            </a:endParaRPr>
          </a:p>
        </p:txBody>
      </p:sp>
      <p:sp>
        <p:nvSpPr>
          <p:cNvPr id="575" name="Google Shape;575;p19"/>
          <p:cNvSpPr/>
          <p:nvPr/>
        </p:nvSpPr>
        <p:spPr>
          <a:xfrm>
            <a:off x="7772400" y="109728"/>
            <a:ext cx="1005840" cy="384048"/>
          </a:xfrm>
          <a:prstGeom prst="roundRect">
            <a:avLst>
              <a:gd fmla="val 9524" name="adj"/>
            </a:avLst>
          </a:prstGeom>
          <a:solidFill>
            <a:srgbClr val="00C27C"/>
          </a:solidFill>
          <a:ln cap="flat" cmpd="sng" w="12700">
            <a:solidFill>
              <a:srgbClr val="00C27C"/>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76" name="Google Shape;576;p19"/>
          <p:cNvSpPr/>
          <p:nvPr/>
        </p:nvSpPr>
        <p:spPr>
          <a:xfrm>
            <a:off x="7772400" y="109728"/>
            <a:ext cx="1005840" cy="384048"/>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Clr>
                <a:srgbClr val="FFFFFF"/>
              </a:buClr>
              <a:buSzPts val="900"/>
              <a:buFont typeface="Arial"/>
              <a:buNone/>
            </a:pPr>
            <a:r>
              <a:rPr b="1" i="0" lang="en-US" sz="900" u="none" cap="none" strike="noStrike">
                <a:solidFill>
                  <a:srgbClr val="FFFFFF"/>
                </a:solidFill>
                <a:latin typeface="Arial"/>
                <a:ea typeface="Arial"/>
                <a:cs typeface="Arial"/>
                <a:sym typeface="Arial"/>
              </a:rPr>
              <a:t>Session 4</a:t>
            </a:r>
            <a:endParaRPr b="0" i="0" sz="900" u="none" cap="none" strike="noStrike">
              <a:solidFill>
                <a:schemeClr val="dk1"/>
              </a:solidFill>
              <a:latin typeface="Calibri"/>
              <a:ea typeface="Calibri"/>
              <a:cs typeface="Calibri"/>
              <a:sym typeface="Calibri"/>
            </a:endParaRPr>
          </a:p>
        </p:txBody>
      </p:sp>
      <p:sp>
        <p:nvSpPr>
          <p:cNvPr id="577" name="Google Shape;577;p19"/>
          <p:cNvSpPr/>
          <p:nvPr/>
        </p:nvSpPr>
        <p:spPr>
          <a:xfrm>
            <a:off x="365760" y="822960"/>
            <a:ext cx="8412480" cy="27432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8492A6"/>
              </a:buClr>
              <a:buSzPts val="1200"/>
              <a:buFont typeface="Arial"/>
              <a:buNone/>
            </a:pPr>
            <a:r>
              <a:rPr b="0" i="0" lang="en-US" sz="1200" u="none" cap="none" strike="noStrike">
                <a:solidFill>
                  <a:srgbClr val="8492A6"/>
                </a:solidFill>
                <a:latin typeface="Arial"/>
                <a:ea typeface="Arial"/>
                <a:cs typeface="Arial"/>
                <a:sym typeface="Arial"/>
              </a:rPr>
              <a:t>Max 100 points. Each criterion must be sourceable from enrichment data. Set a minimum threshold before any contact enters a sequence.</a:t>
            </a:r>
            <a:endParaRPr b="0" i="0" sz="1200" u="none" cap="none" strike="noStrike">
              <a:solidFill>
                <a:schemeClr val="dk1"/>
              </a:solidFill>
              <a:latin typeface="Calibri"/>
              <a:ea typeface="Calibri"/>
              <a:cs typeface="Calibri"/>
              <a:sym typeface="Calibri"/>
            </a:endParaRPr>
          </a:p>
        </p:txBody>
      </p:sp>
      <p:sp>
        <p:nvSpPr>
          <p:cNvPr id="578" name="Google Shape;578;p19"/>
          <p:cNvSpPr/>
          <p:nvPr/>
        </p:nvSpPr>
        <p:spPr>
          <a:xfrm>
            <a:off x="365760" y="1170432"/>
            <a:ext cx="8412480" cy="310896"/>
          </a:xfrm>
          <a:prstGeom prst="rect">
            <a:avLst/>
          </a:prstGeom>
          <a:solidFill>
            <a:srgbClr val="0D0D2B"/>
          </a:solidFill>
          <a:ln cap="flat" cmpd="sng" w="12700">
            <a:solidFill>
              <a:srgbClr val="0D0D2B"/>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79" name="Google Shape;579;p19"/>
          <p:cNvSpPr/>
          <p:nvPr/>
        </p:nvSpPr>
        <p:spPr>
          <a:xfrm>
            <a:off x="457200" y="1225296"/>
            <a:ext cx="5029200" cy="201168"/>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00C27C"/>
              </a:buClr>
              <a:buSzPts val="1000"/>
              <a:buFont typeface="Arial"/>
              <a:buNone/>
            </a:pPr>
            <a:r>
              <a:rPr b="1" i="0" lang="en-US" sz="1000" u="none" cap="none" strike="noStrike">
                <a:solidFill>
                  <a:srgbClr val="00C27C"/>
                </a:solidFill>
                <a:latin typeface="Arial"/>
                <a:ea typeface="Arial"/>
                <a:cs typeface="Arial"/>
                <a:sym typeface="Arial"/>
              </a:rPr>
              <a:t>Fit Criteria</a:t>
            </a:r>
            <a:endParaRPr b="0" i="0" sz="1000" u="none" cap="none" strike="noStrike">
              <a:solidFill>
                <a:schemeClr val="dk1"/>
              </a:solidFill>
              <a:latin typeface="Calibri"/>
              <a:ea typeface="Calibri"/>
              <a:cs typeface="Calibri"/>
              <a:sym typeface="Calibri"/>
            </a:endParaRPr>
          </a:p>
        </p:txBody>
      </p:sp>
      <p:sp>
        <p:nvSpPr>
          <p:cNvPr id="580" name="Google Shape;580;p19"/>
          <p:cNvSpPr/>
          <p:nvPr/>
        </p:nvSpPr>
        <p:spPr>
          <a:xfrm>
            <a:off x="5577840" y="1225296"/>
            <a:ext cx="822960" cy="201168"/>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Clr>
                <a:srgbClr val="00C27C"/>
              </a:buClr>
              <a:buSzPts val="1000"/>
              <a:buFont typeface="Arial"/>
              <a:buNone/>
            </a:pPr>
            <a:r>
              <a:rPr b="1" i="0" lang="en-US" sz="1000" u="none" cap="none" strike="noStrike">
                <a:solidFill>
                  <a:srgbClr val="00C27C"/>
                </a:solidFill>
                <a:latin typeface="Arial"/>
                <a:ea typeface="Arial"/>
                <a:cs typeface="Arial"/>
                <a:sym typeface="Arial"/>
              </a:rPr>
              <a:t>Points</a:t>
            </a:r>
            <a:endParaRPr b="0" i="0" sz="1000" u="none" cap="none" strike="noStrike">
              <a:solidFill>
                <a:schemeClr val="dk1"/>
              </a:solidFill>
              <a:latin typeface="Calibri"/>
              <a:ea typeface="Calibri"/>
              <a:cs typeface="Calibri"/>
              <a:sym typeface="Calibri"/>
            </a:endParaRPr>
          </a:p>
        </p:txBody>
      </p:sp>
      <p:sp>
        <p:nvSpPr>
          <p:cNvPr id="581" name="Google Shape;581;p19"/>
          <p:cNvSpPr/>
          <p:nvPr/>
        </p:nvSpPr>
        <p:spPr>
          <a:xfrm>
            <a:off x="6446520" y="1225296"/>
            <a:ext cx="1005840" cy="201168"/>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Clr>
                <a:srgbClr val="00C27C"/>
              </a:buClr>
              <a:buSzPts val="1000"/>
              <a:buFont typeface="Arial"/>
              <a:buNone/>
            </a:pPr>
            <a:r>
              <a:rPr b="1" i="0" lang="en-US" sz="1000" u="none" cap="none" strike="noStrike">
                <a:solidFill>
                  <a:srgbClr val="00C27C"/>
                </a:solidFill>
                <a:latin typeface="Arial"/>
                <a:ea typeface="Arial"/>
                <a:cs typeface="Arial"/>
                <a:sym typeface="Arial"/>
              </a:rPr>
              <a:t>Priority</a:t>
            </a:r>
            <a:endParaRPr b="0" i="0" sz="1000" u="none" cap="none" strike="noStrike">
              <a:solidFill>
                <a:schemeClr val="dk1"/>
              </a:solidFill>
              <a:latin typeface="Calibri"/>
              <a:ea typeface="Calibri"/>
              <a:cs typeface="Calibri"/>
              <a:sym typeface="Calibri"/>
            </a:endParaRPr>
          </a:p>
        </p:txBody>
      </p:sp>
      <p:sp>
        <p:nvSpPr>
          <p:cNvPr id="582" name="Google Shape;582;p19"/>
          <p:cNvSpPr/>
          <p:nvPr/>
        </p:nvSpPr>
        <p:spPr>
          <a:xfrm>
            <a:off x="7498080" y="1225296"/>
            <a:ext cx="1234440" cy="201168"/>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00C27C"/>
              </a:buClr>
              <a:buSzPts val="950"/>
              <a:buFont typeface="Arial"/>
              <a:buNone/>
            </a:pPr>
            <a:r>
              <a:rPr b="1" i="0" lang="en-US" sz="950" u="none" cap="none" strike="noStrike">
                <a:solidFill>
                  <a:srgbClr val="00C27C"/>
                </a:solidFill>
                <a:latin typeface="Arial"/>
                <a:ea typeface="Arial"/>
                <a:cs typeface="Arial"/>
                <a:sym typeface="Arial"/>
              </a:rPr>
              <a:t>Source (Clay / HubSpot)</a:t>
            </a:r>
            <a:endParaRPr b="0" i="0" sz="950" u="none" cap="none" strike="noStrike">
              <a:solidFill>
                <a:schemeClr val="dk1"/>
              </a:solidFill>
              <a:latin typeface="Calibri"/>
              <a:ea typeface="Calibri"/>
              <a:cs typeface="Calibri"/>
              <a:sym typeface="Calibri"/>
            </a:endParaRPr>
          </a:p>
        </p:txBody>
      </p:sp>
      <p:sp>
        <p:nvSpPr>
          <p:cNvPr id="583" name="Google Shape;583;p19"/>
          <p:cNvSpPr/>
          <p:nvPr/>
        </p:nvSpPr>
        <p:spPr>
          <a:xfrm>
            <a:off x="365760" y="1536192"/>
            <a:ext cx="8412480" cy="420624"/>
          </a:xfrm>
          <a:prstGeom prst="rect">
            <a:avLst/>
          </a:prstGeom>
          <a:solidFill>
            <a:srgbClr val="F0F4F8"/>
          </a:solidFill>
          <a:ln cap="flat" cmpd="sng" w="12700">
            <a:solidFill>
              <a:srgbClr val="CBD5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84" name="Google Shape;584;p19"/>
          <p:cNvSpPr/>
          <p:nvPr/>
        </p:nvSpPr>
        <p:spPr>
          <a:xfrm>
            <a:off x="5532120" y="1609344"/>
            <a:ext cx="804672" cy="274320"/>
          </a:xfrm>
          <a:prstGeom prst="rect">
            <a:avLst/>
          </a:prstGeom>
          <a:solidFill>
            <a:srgbClr val="F4F5F7"/>
          </a:solidFill>
          <a:ln cap="flat" cmpd="sng" w="12700">
            <a:solidFill>
              <a:srgbClr val="CBD5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85" name="Google Shape;585;p19"/>
          <p:cNvSpPr/>
          <p:nvPr/>
        </p:nvSpPr>
        <p:spPr>
          <a:xfrm>
            <a:off x="6400800" y="1609344"/>
            <a:ext cx="1005840" cy="274320"/>
          </a:xfrm>
          <a:prstGeom prst="rect">
            <a:avLst/>
          </a:prstGeom>
          <a:solidFill>
            <a:srgbClr val="F4F5F7"/>
          </a:solidFill>
          <a:ln cap="flat" cmpd="sng" w="12700">
            <a:solidFill>
              <a:srgbClr val="CBD5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86" name="Google Shape;586;p19"/>
          <p:cNvSpPr/>
          <p:nvPr/>
        </p:nvSpPr>
        <p:spPr>
          <a:xfrm>
            <a:off x="7452360" y="1609344"/>
            <a:ext cx="1280160" cy="274320"/>
          </a:xfrm>
          <a:prstGeom prst="rect">
            <a:avLst/>
          </a:prstGeom>
          <a:solidFill>
            <a:srgbClr val="F4F5F7"/>
          </a:solidFill>
          <a:ln cap="flat" cmpd="sng" w="12700">
            <a:solidFill>
              <a:srgbClr val="CBD5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87" name="Google Shape;587;p19"/>
          <p:cNvSpPr/>
          <p:nvPr/>
        </p:nvSpPr>
        <p:spPr>
          <a:xfrm>
            <a:off x="365760" y="2029968"/>
            <a:ext cx="8412480" cy="420624"/>
          </a:xfrm>
          <a:prstGeom prst="rect">
            <a:avLst/>
          </a:prstGeom>
          <a:solidFill>
            <a:srgbClr val="E8EFF5"/>
          </a:solidFill>
          <a:ln cap="flat" cmpd="sng" w="12700">
            <a:solidFill>
              <a:srgbClr val="CBD5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88" name="Google Shape;588;p19"/>
          <p:cNvSpPr/>
          <p:nvPr/>
        </p:nvSpPr>
        <p:spPr>
          <a:xfrm>
            <a:off x="5532120" y="2103120"/>
            <a:ext cx="804672" cy="274320"/>
          </a:xfrm>
          <a:prstGeom prst="rect">
            <a:avLst/>
          </a:prstGeom>
          <a:solidFill>
            <a:srgbClr val="F4F5F7"/>
          </a:solidFill>
          <a:ln cap="flat" cmpd="sng" w="12700">
            <a:solidFill>
              <a:srgbClr val="CBD5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89" name="Google Shape;589;p19"/>
          <p:cNvSpPr/>
          <p:nvPr/>
        </p:nvSpPr>
        <p:spPr>
          <a:xfrm>
            <a:off x="6400800" y="2103120"/>
            <a:ext cx="1005840" cy="274320"/>
          </a:xfrm>
          <a:prstGeom prst="rect">
            <a:avLst/>
          </a:prstGeom>
          <a:solidFill>
            <a:srgbClr val="F4F5F7"/>
          </a:solidFill>
          <a:ln cap="flat" cmpd="sng" w="12700">
            <a:solidFill>
              <a:srgbClr val="CBD5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90" name="Google Shape;590;p19"/>
          <p:cNvSpPr/>
          <p:nvPr/>
        </p:nvSpPr>
        <p:spPr>
          <a:xfrm>
            <a:off x="7452360" y="2103120"/>
            <a:ext cx="1280160" cy="274320"/>
          </a:xfrm>
          <a:prstGeom prst="rect">
            <a:avLst/>
          </a:prstGeom>
          <a:solidFill>
            <a:srgbClr val="F4F5F7"/>
          </a:solidFill>
          <a:ln cap="flat" cmpd="sng" w="12700">
            <a:solidFill>
              <a:srgbClr val="CBD5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91" name="Google Shape;591;p19"/>
          <p:cNvSpPr/>
          <p:nvPr/>
        </p:nvSpPr>
        <p:spPr>
          <a:xfrm>
            <a:off x="365760" y="2523744"/>
            <a:ext cx="8412480" cy="420624"/>
          </a:xfrm>
          <a:prstGeom prst="rect">
            <a:avLst/>
          </a:prstGeom>
          <a:solidFill>
            <a:srgbClr val="F0F4F8"/>
          </a:solidFill>
          <a:ln cap="flat" cmpd="sng" w="12700">
            <a:solidFill>
              <a:srgbClr val="CBD5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92" name="Google Shape;592;p19"/>
          <p:cNvSpPr/>
          <p:nvPr/>
        </p:nvSpPr>
        <p:spPr>
          <a:xfrm>
            <a:off x="5532120" y="2596896"/>
            <a:ext cx="804672" cy="274320"/>
          </a:xfrm>
          <a:prstGeom prst="rect">
            <a:avLst/>
          </a:prstGeom>
          <a:solidFill>
            <a:srgbClr val="F4F5F7"/>
          </a:solidFill>
          <a:ln cap="flat" cmpd="sng" w="12700">
            <a:solidFill>
              <a:srgbClr val="CBD5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93" name="Google Shape;593;p19"/>
          <p:cNvSpPr/>
          <p:nvPr/>
        </p:nvSpPr>
        <p:spPr>
          <a:xfrm>
            <a:off x="6400800" y="2596896"/>
            <a:ext cx="1005840" cy="274320"/>
          </a:xfrm>
          <a:prstGeom prst="rect">
            <a:avLst/>
          </a:prstGeom>
          <a:solidFill>
            <a:srgbClr val="F4F5F7"/>
          </a:solidFill>
          <a:ln cap="flat" cmpd="sng" w="12700">
            <a:solidFill>
              <a:srgbClr val="CBD5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94" name="Google Shape;594;p19"/>
          <p:cNvSpPr/>
          <p:nvPr/>
        </p:nvSpPr>
        <p:spPr>
          <a:xfrm>
            <a:off x="7452360" y="2596896"/>
            <a:ext cx="1280160" cy="274320"/>
          </a:xfrm>
          <a:prstGeom prst="rect">
            <a:avLst/>
          </a:prstGeom>
          <a:solidFill>
            <a:srgbClr val="F4F5F7"/>
          </a:solidFill>
          <a:ln cap="flat" cmpd="sng" w="12700">
            <a:solidFill>
              <a:srgbClr val="CBD5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95" name="Google Shape;595;p19"/>
          <p:cNvSpPr/>
          <p:nvPr/>
        </p:nvSpPr>
        <p:spPr>
          <a:xfrm>
            <a:off x="365760" y="3017520"/>
            <a:ext cx="8412480" cy="420624"/>
          </a:xfrm>
          <a:prstGeom prst="rect">
            <a:avLst/>
          </a:prstGeom>
          <a:solidFill>
            <a:srgbClr val="E8EFF5"/>
          </a:solidFill>
          <a:ln cap="flat" cmpd="sng" w="12700">
            <a:solidFill>
              <a:srgbClr val="CBD5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96" name="Google Shape;596;p19"/>
          <p:cNvSpPr/>
          <p:nvPr/>
        </p:nvSpPr>
        <p:spPr>
          <a:xfrm>
            <a:off x="5532120" y="3090672"/>
            <a:ext cx="804672" cy="274320"/>
          </a:xfrm>
          <a:prstGeom prst="rect">
            <a:avLst/>
          </a:prstGeom>
          <a:solidFill>
            <a:srgbClr val="F4F5F7"/>
          </a:solidFill>
          <a:ln cap="flat" cmpd="sng" w="12700">
            <a:solidFill>
              <a:srgbClr val="CBD5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97" name="Google Shape;597;p19"/>
          <p:cNvSpPr/>
          <p:nvPr/>
        </p:nvSpPr>
        <p:spPr>
          <a:xfrm>
            <a:off x="6400800" y="3090672"/>
            <a:ext cx="1005840" cy="274320"/>
          </a:xfrm>
          <a:prstGeom prst="rect">
            <a:avLst/>
          </a:prstGeom>
          <a:solidFill>
            <a:srgbClr val="F4F5F7"/>
          </a:solidFill>
          <a:ln cap="flat" cmpd="sng" w="12700">
            <a:solidFill>
              <a:srgbClr val="CBD5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98" name="Google Shape;598;p19"/>
          <p:cNvSpPr/>
          <p:nvPr/>
        </p:nvSpPr>
        <p:spPr>
          <a:xfrm>
            <a:off x="7452360" y="3090672"/>
            <a:ext cx="1280160" cy="274320"/>
          </a:xfrm>
          <a:prstGeom prst="rect">
            <a:avLst/>
          </a:prstGeom>
          <a:solidFill>
            <a:srgbClr val="F4F5F7"/>
          </a:solidFill>
          <a:ln cap="flat" cmpd="sng" w="12700">
            <a:solidFill>
              <a:srgbClr val="CBD5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99" name="Google Shape;599;p19"/>
          <p:cNvSpPr/>
          <p:nvPr/>
        </p:nvSpPr>
        <p:spPr>
          <a:xfrm>
            <a:off x="365760" y="3511296"/>
            <a:ext cx="8412480" cy="420624"/>
          </a:xfrm>
          <a:prstGeom prst="rect">
            <a:avLst/>
          </a:prstGeom>
          <a:solidFill>
            <a:srgbClr val="F0F4F8"/>
          </a:solidFill>
          <a:ln cap="flat" cmpd="sng" w="12700">
            <a:solidFill>
              <a:srgbClr val="CBD5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00" name="Google Shape;600;p19"/>
          <p:cNvSpPr/>
          <p:nvPr/>
        </p:nvSpPr>
        <p:spPr>
          <a:xfrm>
            <a:off x="5532120" y="3584448"/>
            <a:ext cx="804672" cy="274320"/>
          </a:xfrm>
          <a:prstGeom prst="rect">
            <a:avLst/>
          </a:prstGeom>
          <a:solidFill>
            <a:srgbClr val="F4F5F7"/>
          </a:solidFill>
          <a:ln cap="flat" cmpd="sng" w="12700">
            <a:solidFill>
              <a:srgbClr val="CBD5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01" name="Google Shape;601;p19"/>
          <p:cNvSpPr/>
          <p:nvPr/>
        </p:nvSpPr>
        <p:spPr>
          <a:xfrm>
            <a:off x="6400800" y="3584448"/>
            <a:ext cx="1005840" cy="274320"/>
          </a:xfrm>
          <a:prstGeom prst="rect">
            <a:avLst/>
          </a:prstGeom>
          <a:solidFill>
            <a:srgbClr val="F4F5F7"/>
          </a:solidFill>
          <a:ln cap="flat" cmpd="sng" w="12700">
            <a:solidFill>
              <a:srgbClr val="CBD5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02" name="Google Shape;602;p19"/>
          <p:cNvSpPr/>
          <p:nvPr/>
        </p:nvSpPr>
        <p:spPr>
          <a:xfrm>
            <a:off x="7452360" y="3584448"/>
            <a:ext cx="1280160" cy="274320"/>
          </a:xfrm>
          <a:prstGeom prst="rect">
            <a:avLst/>
          </a:prstGeom>
          <a:solidFill>
            <a:srgbClr val="F4F5F7"/>
          </a:solidFill>
          <a:ln cap="flat" cmpd="sng" w="12700">
            <a:solidFill>
              <a:srgbClr val="CBD5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03" name="Google Shape;603;p19"/>
          <p:cNvSpPr/>
          <p:nvPr/>
        </p:nvSpPr>
        <p:spPr>
          <a:xfrm>
            <a:off x="365760" y="4005072"/>
            <a:ext cx="8412480" cy="420624"/>
          </a:xfrm>
          <a:prstGeom prst="rect">
            <a:avLst/>
          </a:prstGeom>
          <a:solidFill>
            <a:srgbClr val="E8EFF5"/>
          </a:solidFill>
          <a:ln cap="flat" cmpd="sng" w="12700">
            <a:solidFill>
              <a:srgbClr val="CBD5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04" name="Google Shape;604;p19"/>
          <p:cNvSpPr/>
          <p:nvPr/>
        </p:nvSpPr>
        <p:spPr>
          <a:xfrm>
            <a:off x="5532120" y="4078224"/>
            <a:ext cx="804672" cy="274320"/>
          </a:xfrm>
          <a:prstGeom prst="rect">
            <a:avLst/>
          </a:prstGeom>
          <a:solidFill>
            <a:srgbClr val="F4F5F7"/>
          </a:solidFill>
          <a:ln cap="flat" cmpd="sng" w="12700">
            <a:solidFill>
              <a:srgbClr val="CBD5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05" name="Google Shape;605;p19"/>
          <p:cNvSpPr/>
          <p:nvPr/>
        </p:nvSpPr>
        <p:spPr>
          <a:xfrm>
            <a:off x="6400800" y="4078224"/>
            <a:ext cx="1005840" cy="274320"/>
          </a:xfrm>
          <a:prstGeom prst="rect">
            <a:avLst/>
          </a:prstGeom>
          <a:solidFill>
            <a:srgbClr val="F4F5F7"/>
          </a:solidFill>
          <a:ln cap="flat" cmpd="sng" w="12700">
            <a:solidFill>
              <a:srgbClr val="CBD5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06" name="Google Shape;606;p19"/>
          <p:cNvSpPr/>
          <p:nvPr/>
        </p:nvSpPr>
        <p:spPr>
          <a:xfrm>
            <a:off x="7452360" y="4078224"/>
            <a:ext cx="1280160" cy="274320"/>
          </a:xfrm>
          <a:prstGeom prst="rect">
            <a:avLst/>
          </a:prstGeom>
          <a:solidFill>
            <a:srgbClr val="F4F5F7"/>
          </a:solidFill>
          <a:ln cap="flat" cmpd="sng" w="12700">
            <a:solidFill>
              <a:srgbClr val="CBD5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07" name="Google Shape;607;p19"/>
          <p:cNvSpPr/>
          <p:nvPr/>
        </p:nvSpPr>
        <p:spPr>
          <a:xfrm>
            <a:off x="365760" y="4572000"/>
            <a:ext cx="8412480" cy="292608"/>
          </a:xfrm>
          <a:prstGeom prst="rect">
            <a:avLst/>
          </a:prstGeom>
          <a:solidFill>
            <a:srgbClr val="E8F9F2"/>
          </a:solidFill>
          <a:ln cap="flat" cmpd="sng" w="12700">
            <a:solidFill>
              <a:srgbClr val="00C27C"/>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08" name="Google Shape;608;p19"/>
          <p:cNvSpPr/>
          <p:nvPr/>
        </p:nvSpPr>
        <p:spPr>
          <a:xfrm>
            <a:off x="548640" y="4608576"/>
            <a:ext cx="5029200" cy="219456"/>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00A869"/>
              </a:buClr>
              <a:buSzPts val="1100"/>
              <a:buFont typeface="Arial"/>
              <a:buNone/>
            </a:pPr>
            <a:r>
              <a:rPr b="1" i="0" lang="en-US" sz="1100" u="none" cap="none" strike="noStrike">
                <a:solidFill>
                  <a:srgbClr val="00A869"/>
                </a:solidFill>
                <a:latin typeface="Arial"/>
                <a:ea typeface="Arial"/>
                <a:cs typeface="Arial"/>
                <a:sym typeface="Arial"/>
              </a:rPr>
              <a:t>Minimum Contact Fit threshold before sequence fires:</a:t>
            </a:r>
            <a:endParaRPr b="0" i="0" sz="1100" u="none" cap="none" strike="noStrike">
              <a:solidFill>
                <a:schemeClr val="dk1"/>
              </a:solidFill>
              <a:latin typeface="Calibri"/>
              <a:ea typeface="Calibri"/>
              <a:cs typeface="Calibri"/>
              <a:sym typeface="Calibri"/>
            </a:endParaRPr>
          </a:p>
        </p:txBody>
      </p:sp>
      <p:sp>
        <p:nvSpPr>
          <p:cNvPr id="609" name="Google Shape;609;p19"/>
          <p:cNvSpPr/>
          <p:nvPr/>
        </p:nvSpPr>
        <p:spPr>
          <a:xfrm>
            <a:off x="5669280" y="4608576"/>
            <a:ext cx="3017520" cy="201168"/>
          </a:xfrm>
          <a:prstGeom prst="rect">
            <a:avLst/>
          </a:prstGeom>
          <a:solidFill>
            <a:srgbClr val="F0F4F8"/>
          </a:solidFill>
          <a:ln cap="flat" cmpd="sng" w="12700">
            <a:solidFill>
              <a:srgbClr val="CBD5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614" name="Shape 614"/>
        <p:cNvGrpSpPr/>
        <p:nvPr/>
      </p:nvGrpSpPr>
      <p:grpSpPr>
        <a:xfrm>
          <a:off x="0" y="0"/>
          <a:ext cx="0" cy="0"/>
          <a:chOff x="0" y="0"/>
          <a:chExt cx="0" cy="0"/>
        </a:xfrm>
      </p:grpSpPr>
      <p:sp>
        <p:nvSpPr>
          <p:cNvPr id="615" name="Google Shape;615;p20"/>
          <p:cNvSpPr/>
          <p:nvPr/>
        </p:nvSpPr>
        <p:spPr>
          <a:xfrm>
            <a:off x="0" y="0"/>
            <a:ext cx="9144000" cy="749808"/>
          </a:xfrm>
          <a:prstGeom prst="rect">
            <a:avLst/>
          </a:prstGeom>
          <a:solidFill>
            <a:srgbClr val="0D0D2B"/>
          </a:solidFill>
          <a:ln cap="flat" cmpd="sng" w="12700">
            <a:solidFill>
              <a:srgbClr val="0D0D2B"/>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16" name="Google Shape;616;p20"/>
          <p:cNvSpPr/>
          <p:nvPr/>
        </p:nvSpPr>
        <p:spPr>
          <a:xfrm>
            <a:off x="365760" y="109728"/>
            <a:ext cx="6400800" cy="329184"/>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FFFFFF"/>
              </a:buClr>
              <a:buSzPts val="1600"/>
              <a:buFont typeface="Arial Black"/>
              <a:buNone/>
            </a:pPr>
            <a:r>
              <a:rPr b="1" i="0" lang="en-US" sz="1600" u="none" cap="none" strike="noStrike">
                <a:solidFill>
                  <a:srgbClr val="FFFFFF"/>
                </a:solidFill>
                <a:latin typeface="Arial Black"/>
                <a:ea typeface="Arial Black"/>
                <a:cs typeface="Arial Black"/>
                <a:sym typeface="Arial Black"/>
              </a:rPr>
              <a:t>Intent Scores  [Deliverable 2 · Sections 2 &amp; 3]</a:t>
            </a:r>
            <a:endParaRPr b="0" i="0" sz="1600" u="none" cap="none" strike="noStrike">
              <a:solidFill>
                <a:schemeClr val="dk1"/>
              </a:solidFill>
              <a:latin typeface="Calibri"/>
              <a:ea typeface="Calibri"/>
              <a:cs typeface="Calibri"/>
              <a:sym typeface="Calibri"/>
            </a:endParaRPr>
          </a:p>
        </p:txBody>
      </p:sp>
      <p:sp>
        <p:nvSpPr>
          <p:cNvPr id="617" name="Google Shape;617;p20"/>
          <p:cNvSpPr/>
          <p:nvPr/>
        </p:nvSpPr>
        <p:spPr>
          <a:xfrm>
            <a:off x="365760" y="457200"/>
            <a:ext cx="6400800" cy="219456"/>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8492A6"/>
              </a:buClr>
              <a:buSzPts val="1100"/>
              <a:buFont typeface="Arial"/>
              <a:buNone/>
            </a:pPr>
            <a:r>
              <a:rPr b="0" i="0" lang="en-US" sz="1100" u="none" cap="none" strike="noStrike">
                <a:solidFill>
                  <a:srgbClr val="8492A6"/>
                </a:solidFill>
                <a:latin typeface="Arial"/>
                <a:ea typeface="Arial"/>
                <a:cs typeface="Arial"/>
                <a:sym typeface="Arial"/>
              </a:rPr>
              <a:t>Session 4 · Scoring Layer</a:t>
            </a:r>
            <a:endParaRPr b="0" i="0" sz="1100" u="none" cap="none" strike="noStrike">
              <a:solidFill>
                <a:schemeClr val="dk1"/>
              </a:solidFill>
              <a:latin typeface="Calibri"/>
              <a:ea typeface="Calibri"/>
              <a:cs typeface="Calibri"/>
              <a:sym typeface="Calibri"/>
            </a:endParaRPr>
          </a:p>
        </p:txBody>
      </p:sp>
      <p:sp>
        <p:nvSpPr>
          <p:cNvPr id="618" name="Google Shape;618;p20"/>
          <p:cNvSpPr/>
          <p:nvPr/>
        </p:nvSpPr>
        <p:spPr>
          <a:xfrm>
            <a:off x="7772400" y="109728"/>
            <a:ext cx="1005840" cy="384048"/>
          </a:xfrm>
          <a:prstGeom prst="roundRect">
            <a:avLst>
              <a:gd fmla="val 9524" name="adj"/>
            </a:avLst>
          </a:prstGeom>
          <a:solidFill>
            <a:srgbClr val="00C27C"/>
          </a:solidFill>
          <a:ln cap="flat" cmpd="sng" w="12700">
            <a:solidFill>
              <a:srgbClr val="00C27C"/>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19" name="Google Shape;619;p20"/>
          <p:cNvSpPr/>
          <p:nvPr/>
        </p:nvSpPr>
        <p:spPr>
          <a:xfrm>
            <a:off x="7772400" y="109728"/>
            <a:ext cx="1005840" cy="384048"/>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Clr>
                <a:srgbClr val="FFFFFF"/>
              </a:buClr>
              <a:buSzPts val="900"/>
              <a:buFont typeface="Arial"/>
              <a:buNone/>
            </a:pPr>
            <a:r>
              <a:rPr b="1" i="0" lang="en-US" sz="900" u="none" cap="none" strike="noStrike">
                <a:solidFill>
                  <a:srgbClr val="FFFFFF"/>
                </a:solidFill>
                <a:latin typeface="Arial"/>
                <a:ea typeface="Arial"/>
                <a:cs typeface="Arial"/>
                <a:sym typeface="Arial"/>
              </a:rPr>
              <a:t>Session 4</a:t>
            </a:r>
            <a:endParaRPr b="0" i="0" sz="900" u="none" cap="none" strike="noStrike">
              <a:solidFill>
                <a:schemeClr val="dk1"/>
              </a:solidFill>
              <a:latin typeface="Calibri"/>
              <a:ea typeface="Calibri"/>
              <a:cs typeface="Calibri"/>
              <a:sym typeface="Calibri"/>
            </a:endParaRPr>
          </a:p>
        </p:txBody>
      </p:sp>
      <p:sp>
        <p:nvSpPr>
          <p:cNvPr id="620" name="Google Shape;620;p20"/>
          <p:cNvSpPr/>
          <p:nvPr/>
        </p:nvSpPr>
        <p:spPr>
          <a:xfrm>
            <a:off x="365760" y="804672"/>
            <a:ext cx="4114800" cy="219456"/>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F59E0B"/>
              </a:buClr>
              <a:buSzPts val="900"/>
              <a:buFont typeface="Arial"/>
              <a:buNone/>
            </a:pPr>
            <a:r>
              <a:rPr b="1" i="0" lang="en-US" sz="900" u="none" cap="none" strike="noStrike">
                <a:solidFill>
                  <a:srgbClr val="F59E0B"/>
                </a:solidFill>
                <a:latin typeface="Arial"/>
                <a:ea typeface="Arial"/>
                <a:cs typeface="Arial"/>
                <a:sym typeface="Arial"/>
              </a:rPr>
              <a:t>CONTACT INTENT SCORE</a:t>
            </a:r>
            <a:endParaRPr b="0" i="0" sz="900" u="none" cap="none" strike="noStrike">
              <a:solidFill>
                <a:schemeClr val="dk1"/>
              </a:solidFill>
              <a:latin typeface="Calibri"/>
              <a:ea typeface="Calibri"/>
              <a:cs typeface="Calibri"/>
              <a:sym typeface="Calibri"/>
            </a:endParaRPr>
          </a:p>
        </p:txBody>
      </p:sp>
      <p:sp>
        <p:nvSpPr>
          <p:cNvPr id="621" name="Google Shape;621;p20"/>
          <p:cNvSpPr/>
          <p:nvPr/>
        </p:nvSpPr>
        <p:spPr>
          <a:xfrm>
            <a:off x="365760" y="1042416"/>
            <a:ext cx="8412480" cy="274320"/>
          </a:xfrm>
          <a:prstGeom prst="rect">
            <a:avLst/>
          </a:prstGeom>
          <a:solidFill>
            <a:srgbClr val="0D0D2B"/>
          </a:solidFill>
          <a:ln cap="flat" cmpd="sng" w="12700">
            <a:solidFill>
              <a:srgbClr val="0D0D2B"/>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22" name="Google Shape;622;p20"/>
          <p:cNvSpPr/>
          <p:nvPr/>
        </p:nvSpPr>
        <p:spPr>
          <a:xfrm>
            <a:off x="457200" y="1088136"/>
            <a:ext cx="2560320" cy="18288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00C27C"/>
              </a:buClr>
              <a:buSzPts val="950"/>
              <a:buFont typeface="Arial"/>
              <a:buNone/>
            </a:pPr>
            <a:r>
              <a:rPr b="1" i="0" lang="en-US" sz="950" u="none" cap="none" strike="noStrike">
                <a:solidFill>
                  <a:srgbClr val="00C27C"/>
                </a:solidFill>
                <a:latin typeface="Arial"/>
                <a:ea typeface="Arial"/>
                <a:cs typeface="Arial"/>
                <a:sym typeface="Arial"/>
              </a:rPr>
              <a:t>Signal</a:t>
            </a:r>
            <a:endParaRPr b="0" i="0" sz="950" u="none" cap="none" strike="noStrike">
              <a:solidFill>
                <a:schemeClr val="dk1"/>
              </a:solidFill>
              <a:latin typeface="Calibri"/>
              <a:ea typeface="Calibri"/>
              <a:cs typeface="Calibri"/>
              <a:sym typeface="Calibri"/>
            </a:endParaRPr>
          </a:p>
        </p:txBody>
      </p:sp>
      <p:sp>
        <p:nvSpPr>
          <p:cNvPr id="623" name="Google Shape;623;p20"/>
          <p:cNvSpPr/>
          <p:nvPr/>
        </p:nvSpPr>
        <p:spPr>
          <a:xfrm>
            <a:off x="3063240" y="1088136"/>
            <a:ext cx="914400" cy="18288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Clr>
                <a:srgbClr val="00C27C"/>
              </a:buClr>
              <a:buSzPts val="950"/>
              <a:buFont typeface="Arial"/>
              <a:buNone/>
            </a:pPr>
            <a:r>
              <a:rPr b="1" i="0" lang="en-US" sz="950" u="none" cap="none" strike="noStrike">
                <a:solidFill>
                  <a:srgbClr val="00C27C"/>
                </a:solidFill>
                <a:latin typeface="Arial"/>
                <a:ea typeface="Arial"/>
                <a:cs typeface="Arial"/>
                <a:sym typeface="Arial"/>
              </a:rPr>
              <a:t>Party</a:t>
            </a:r>
            <a:endParaRPr b="0" i="0" sz="950" u="none" cap="none" strike="noStrike">
              <a:solidFill>
                <a:schemeClr val="dk1"/>
              </a:solidFill>
              <a:latin typeface="Calibri"/>
              <a:ea typeface="Calibri"/>
              <a:cs typeface="Calibri"/>
              <a:sym typeface="Calibri"/>
            </a:endParaRPr>
          </a:p>
        </p:txBody>
      </p:sp>
      <p:sp>
        <p:nvSpPr>
          <p:cNvPr id="624" name="Google Shape;624;p20"/>
          <p:cNvSpPr/>
          <p:nvPr/>
        </p:nvSpPr>
        <p:spPr>
          <a:xfrm>
            <a:off x="4023360" y="1088136"/>
            <a:ext cx="777240" cy="18288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Clr>
                <a:srgbClr val="00C27C"/>
              </a:buClr>
              <a:buSzPts val="950"/>
              <a:buFont typeface="Arial"/>
              <a:buNone/>
            </a:pPr>
            <a:r>
              <a:rPr b="1" i="0" lang="en-US" sz="950" u="none" cap="none" strike="noStrike">
                <a:solidFill>
                  <a:srgbClr val="00C27C"/>
                </a:solidFill>
                <a:latin typeface="Arial"/>
                <a:ea typeface="Arial"/>
                <a:cs typeface="Arial"/>
                <a:sym typeface="Arial"/>
              </a:rPr>
              <a:t>Points</a:t>
            </a:r>
            <a:endParaRPr b="0" i="0" sz="950" u="none" cap="none" strike="noStrike">
              <a:solidFill>
                <a:schemeClr val="dk1"/>
              </a:solidFill>
              <a:latin typeface="Calibri"/>
              <a:ea typeface="Calibri"/>
              <a:cs typeface="Calibri"/>
              <a:sym typeface="Calibri"/>
            </a:endParaRPr>
          </a:p>
        </p:txBody>
      </p:sp>
      <p:sp>
        <p:nvSpPr>
          <p:cNvPr id="625" name="Google Shape;625;p20"/>
          <p:cNvSpPr/>
          <p:nvPr/>
        </p:nvSpPr>
        <p:spPr>
          <a:xfrm>
            <a:off x="4846320" y="1088136"/>
            <a:ext cx="1783080" cy="18288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00C27C"/>
              </a:buClr>
              <a:buSzPts val="950"/>
              <a:buFont typeface="Arial"/>
              <a:buNone/>
            </a:pPr>
            <a:r>
              <a:rPr b="1" i="0" lang="en-US" sz="950" u="none" cap="none" strike="noStrike">
                <a:solidFill>
                  <a:srgbClr val="00C27C"/>
                </a:solidFill>
                <a:latin typeface="Arial"/>
                <a:ea typeface="Arial"/>
                <a:cs typeface="Arial"/>
                <a:sym typeface="Arial"/>
              </a:rPr>
              <a:t>Full Value Window</a:t>
            </a:r>
            <a:endParaRPr b="0" i="0" sz="950" u="none" cap="none" strike="noStrike">
              <a:solidFill>
                <a:schemeClr val="dk1"/>
              </a:solidFill>
              <a:latin typeface="Calibri"/>
              <a:ea typeface="Calibri"/>
              <a:cs typeface="Calibri"/>
              <a:sym typeface="Calibri"/>
            </a:endParaRPr>
          </a:p>
        </p:txBody>
      </p:sp>
      <p:sp>
        <p:nvSpPr>
          <p:cNvPr id="626" name="Google Shape;626;p20"/>
          <p:cNvSpPr/>
          <p:nvPr/>
        </p:nvSpPr>
        <p:spPr>
          <a:xfrm>
            <a:off x="6675120" y="1088136"/>
            <a:ext cx="2057400" cy="18288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00C27C"/>
              </a:buClr>
              <a:buSzPts val="950"/>
              <a:buFont typeface="Arial"/>
              <a:buNone/>
            </a:pPr>
            <a:r>
              <a:rPr b="1" i="0" lang="en-US" sz="950" u="none" cap="none" strike="noStrike">
                <a:solidFill>
                  <a:srgbClr val="00C27C"/>
                </a:solidFill>
                <a:latin typeface="Arial"/>
                <a:ea typeface="Arial"/>
                <a:cs typeface="Arial"/>
                <a:sym typeface="Arial"/>
              </a:rPr>
              <a:t>Half Value / Expired</a:t>
            </a:r>
            <a:endParaRPr b="0" i="0" sz="950" u="none" cap="none" strike="noStrike">
              <a:solidFill>
                <a:schemeClr val="dk1"/>
              </a:solidFill>
              <a:latin typeface="Calibri"/>
              <a:ea typeface="Calibri"/>
              <a:cs typeface="Calibri"/>
              <a:sym typeface="Calibri"/>
            </a:endParaRPr>
          </a:p>
        </p:txBody>
      </p:sp>
      <p:sp>
        <p:nvSpPr>
          <p:cNvPr id="627" name="Google Shape;627;p20"/>
          <p:cNvSpPr/>
          <p:nvPr/>
        </p:nvSpPr>
        <p:spPr>
          <a:xfrm>
            <a:off x="365760" y="1353312"/>
            <a:ext cx="8412480" cy="365760"/>
          </a:xfrm>
          <a:prstGeom prst="rect">
            <a:avLst/>
          </a:prstGeom>
          <a:solidFill>
            <a:srgbClr val="F0F4F8"/>
          </a:solidFill>
          <a:ln cap="flat" cmpd="sng" w="12700">
            <a:solidFill>
              <a:srgbClr val="CBD5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28" name="Google Shape;628;p20"/>
          <p:cNvSpPr/>
          <p:nvPr/>
        </p:nvSpPr>
        <p:spPr>
          <a:xfrm>
            <a:off x="457200" y="1408176"/>
            <a:ext cx="2542032" cy="256032"/>
          </a:xfrm>
          <a:prstGeom prst="rect">
            <a:avLst/>
          </a:prstGeom>
          <a:solidFill>
            <a:srgbClr val="F4F5F7"/>
          </a:solidFill>
          <a:ln cap="flat" cmpd="sng" w="12700">
            <a:solidFill>
              <a:srgbClr val="CBD5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29" name="Google Shape;629;p20"/>
          <p:cNvSpPr/>
          <p:nvPr/>
        </p:nvSpPr>
        <p:spPr>
          <a:xfrm>
            <a:off x="3044952" y="1408176"/>
            <a:ext cx="914400" cy="256032"/>
          </a:xfrm>
          <a:prstGeom prst="rect">
            <a:avLst/>
          </a:prstGeom>
          <a:solidFill>
            <a:srgbClr val="F4F5F7"/>
          </a:solidFill>
          <a:ln cap="flat" cmpd="sng" w="12700">
            <a:solidFill>
              <a:srgbClr val="CBD5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30" name="Google Shape;630;p20"/>
          <p:cNvSpPr/>
          <p:nvPr/>
        </p:nvSpPr>
        <p:spPr>
          <a:xfrm>
            <a:off x="4005072" y="1408176"/>
            <a:ext cx="749808" cy="256032"/>
          </a:xfrm>
          <a:prstGeom prst="rect">
            <a:avLst/>
          </a:prstGeom>
          <a:solidFill>
            <a:srgbClr val="F4F5F7"/>
          </a:solidFill>
          <a:ln cap="flat" cmpd="sng" w="12700">
            <a:solidFill>
              <a:srgbClr val="CBD5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31" name="Google Shape;631;p20"/>
          <p:cNvSpPr/>
          <p:nvPr/>
        </p:nvSpPr>
        <p:spPr>
          <a:xfrm>
            <a:off x="4828032" y="1408176"/>
            <a:ext cx="1737360" cy="256032"/>
          </a:xfrm>
          <a:prstGeom prst="rect">
            <a:avLst/>
          </a:prstGeom>
          <a:solidFill>
            <a:srgbClr val="F4F5F7"/>
          </a:solidFill>
          <a:ln cap="flat" cmpd="sng" w="12700">
            <a:solidFill>
              <a:srgbClr val="CBD5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32" name="Google Shape;632;p20"/>
          <p:cNvSpPr/>
          <p:nvPr/>
        </p:nvSpPr>
        <p:spPr>
          <a:xfrm>
            <a:off x="6647688" y="1408176"/>
            <a:ext cx="2029968" cy="256032"/>
          </a:xfrm>
          <a:prstGeom prst="rect">
            <a:avLst/>
          </a:prstGeom>
          <a:solidFill>
            <a:srgbClr val="F4F5F7"/>
          </a:solidFill>
          <a:ln cap="flat" cmpd="sng" w="12700">
            <a:solidFill>
              <a:srgbClr val="CBD5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33" name="Google Shape;633;p20"/>
          <p:cNvSpPr/>
          <p:nvPr/>
        </p:nvSpPr>
        <p:spPr>
          <a:xfrm>
            <a:off x="365760" y="1792224"/>
            <a:ext cx="8412480" cy="365760"/>
          </a:xfrm>
          <a:prstGeom prst="rect">
            <a:avLst/>
          </a:prstGeom>
          <a:solidFill>
            <a:srgbClr val="E8EFF5"/>
          </a:solidFill>
          <a:ln cap="flat" cmpd="sng" w="12700">
            <a:solidFill>
              <a:srgbClr val="CBD5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34" name="Google Shape;634;p20"/>
          <p:cNvSpPr/>
          <p:nvPr/>
        </p:nvSpPr>
        <p:spPr>
          <a:xfrm>
            <a:off x="457200" y="1847088"/>
            <a:ext cx="2542032" cy="256032"/>
          </a:xfrm>
          <a:prstGeom prst="rect">
            <a:avLst/>
          </a:prstGeom>
          <a:solidFill>
            <a:srgbClr val="F4F5F7"/>
          </a:solidFill>
          <a:ln cap="flat" cmpd="sng" w="12700">
            <a:solidFill>
              <a:srgbClr val="CBD5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35" name="Google Shape;635;p20"/>
          <p:cNvSpPr/>
          <p:nvPr/>
        </p:nvSpPr>
        <p:spPr>
          <a:xfrm>
            <a:off x="3044952" y="1847088"/>
            <a:ext cx="914400" cy="256032"/>
          </a:xfrm>
          <a:prstGeom prst="rect">
            <a:avLst/>
          </a:prstGeom>
          <a:solidFill>
            <a:srgbClr val="F4F5F7"/>
          </a:solidFill>
          <a:ln cap="flat" cmpd="sng" w="12700">
            <a:solidFill>
              <a:srgbClr val="CBD5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36" name="Google Shape;636;p20"/>
          <p:cNvSpPr/>
          <p:nvPr/>
        </p:nvSpPr>
        <p:spPr>
          <a:xfrm>
            <a:off x="4005072" y="1847088"/>
            <a:ext cx="749808" cy="256032"/>
          </a:xfrm>
          <a:prstGeom prst="rect">
            <a:avLst/>
          </a:prstGeom>
          <a:solidFill>
            <a:srgbClr val="F4F5F7"/>
          </a:solidFill>
          <a:ln cap="flat" cmpd="sng" w="12700">
            <a:solidFill>
              <a:srgbClr val="CBD5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37" name="Google Shape;637;p20"/>
          <p:cNvSpPr/>
          <p:nvPr/>
        </p:nvSpPr>
        <p:spPr>
          <a:xfrm>
            <a:off x="4828032" y="1847088"/>
            <a:ext cx="1737360" cy="256032"/>
          </a:xfrm>
          <a:prstGeom prst="rect">
            <a:avLst/>
          </a:prstGeom>
          <a:solidFill>
            <a:srgbClr val="F4F5F7"/>
          </a:solidFill>
          <a:ln cap="flat" cmpd="sng" w="12700">
            <a:solidFill>
              <a:srgbClr val="CBD5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38" name="Google Shape;638;p20"/>
          <p:cNvSpPr/>
          <p:nvPr/>
        </p:nvSpPr>
        <p:spPr>
          <a:xfrm>
            <a:off x="6647688" y="1847088"/>
            <a:ext cx="2029968" cy="256032"/>
          </a:xfrm>
          <a:prstGeom prst="rect">
            <a:avLst/>
          </a:prstGeom>
          <a:solidFill>
            <a:srgbClr val="F4F5F7"/>
          </a:solidFill>
          <a:ln cap="flat" cmpd="sng" w="12700">
            <a:solidFill>
              <a:srgbClr val="CBD5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39" name="Google Shape;639;p20"/>
          <p:cNvSpPr/>
          <p:nvPr/>
        </p:nvSpPr>
        <p:spPr>
          <a:xfrm>
            <a:off x="365760" y="2231136"/>
            <a:ext cx="8412480" cy="365760"/>
          </a:xfrm>
          <a:prstGeom prst="rect">
            <a:avLst/>
          </a:prstGeom>
          <a:solidFill>
            <a:srgbClr val="F0F4F8"/>
          </a:solidFill>
          <a:ln cap="flat" cmpd="sng" w="12700">
            <a:solidFill>
              <a:srgbClr val="CBD5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40" name="Google Shape;640;p20"/>
          <p:cNvSpPr/>
          <p:nvPr/>
        </p:nvSpPr>
        <p:spPr>
          <a:xfrm>
            <a:off x="457200" y="2286000"/>
            <a:ext cx="2542032" cy="256032"/>
          </a:xfrm>
          <a:prstGeom prst="rect">
            <a:avLst/>
          </a:prstGeom>
          <a:solidFill>
            <a:srgbClr val="F4F5F7"/>
          </a:solidFill>
          <a:ln cap="flat" cmpd="sng" w="12700">
            <a:solidFill>
              <a:srgbClr val="CBD5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41" name="Google Shape;641;p20"/>
          <p:cNvSpPr/>
          <p:nvPr/>
        </p:nvSpPr>
        <p:spPr>
          <a:xfrm>
            <a:off x="3044952" y="2286000"/>
            <a:ext cx="914400" cy="256032"/>
          </a:xfrm>
          <a:prstGeom prst="rect">
            <a:avLst/>
          </a:prstGeom>
          <a:solidFill>
            <a:srgbClr val="F4F5F7"/>
          </a:solidFill>
          <a:ln cap="flat" cmpd="sng" w="12700">
            <a:solidFill>
              <a:srgbClr val="CBD5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42" name="Google Shape;642;p20"/>
          <p:cNvSpPr/>
          <p:nvPr/>
        </p:nvSpPr>
        <p:spPr>
          <a:xfrm>
            <a:off x="4005072" y="2286000"/>
            <a:ext cx="749808" cy="256032"/>
          </a:xfrm>
          <a:prstGeom prst="rect">
            <a:avLst/>
          </a:prstGeom>
          <a:solidFill>
            <a:srgbClr val="F4F5F7"/>
          </a:solidFill>
          <a:ln cap="flat" cmpd="sng" w="12700">
            <a:solidFill>
              <a:srgbClr val="CBD5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43" name="Google Shape;643;p20"/>
          <p:cNvSpPr/>
          <p:nvPr/>
        </p:nvSpPr>
        <p:spPr>
          <a:xfrm>
            <a:off x="4828032" y="2286000"/>
            <a:ext cx="1737360" cy="256032"/>
          </a:xfrm>
          <a:prstGeom prst="rect">
            <a:avLst/>
          </a:prstGeom>
          <a:solidFill>
            <a:srgbClr val="F4F5F7"/>
          </a:solidFill>
          <a:ln cap="flat" cmpd="sng" w="12700">
            <a:solidFill>
              <a:srgbClr val="CBD5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44" name="Google Shape;644;p20"/>
          <p:cNvSpPr/>
          <p:nvPr/>
        </p:nvSpPr>
        <p:spPr>
          <a:xfrm>
            <a:off x="6647688" y="2286000"/>
            <a:ext cx="2029968" cy="256032"/>
          </a:xfrm>
          <a:prstGeom prst="rect">
            <a:avLst/>
          </a:prstGeom>
          <a:solidFill>
            <a:srgbClr val="F4F5F7"/>
          </a:solidFill>
          <a:ln cap="flat" cmpd="sng" w="12700">
            <a:solidFill>
              <a:srgbClr val="CBD5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45" name="Google Shape;645;p20"/>
          <p:cNvSpPr/>
          <p:nvPr/>
        </p:nvSpPr>
        <p:spPr>
          <a:xfrm>
            <a:off x="365760" y="2670048"/>
            <a:ext cx="8412480" cy="365760"/>
          </a:xfrm>
          <a:prstGeom prst="rect">
            <a:avLst/>
          </a:prstGeom>
          <a:solidFill>
            <a:srgbClr val="E8EFF5"/>
          </a:solidFill>
          <a:ln cap="flat" cmpd="sng" w="12700">
            <a:solidFill>
              <a:srgbClr val="CBD5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46" name="Google Shape;646;p20"/>
          <p:cNvSpPr/>
          <p:nvPr/>
        </p:nvSpPr>
        <p:spPr>
          <a:xfrm>
            <a:off x="457200" y="2724912"/>
            <a:ext cx="2542032" cy="256032"/>
          </a:xfrm>
          <a:prstGeom prst="rect">
            <a:avLst/>
          </a:prstGeom>
          <a:solidFill>
            <a:srgbClr val="F4F5F7"/>
          </a:solidFill>
          <a:ln cap="flat" cmpd="sng" w="12700">
            <a:solidFill>
              <a:srgbClr val="CBD5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47" name="Google Shape;647;p20"/>
          <p:cNvSpPr/>
          <p:nvPr/>
        </p:nvSpPr>
        <p:spPr>
          <a:xfrm>
            <a:off x="3044952" y="2724912"/>
            <a:ext cx="914400" cy="256032"/>
          </a:xfrm>
          <a:prstGeom prst="rect">
            <a:avLst/>
          </a:prstGeom>
          <a:solidFill>
            <a:srgbClr val="F4F5F7"/>
          </a:solidFill>
          <a:ln cap="flat" cmpd="sng" w="12700">
            <a:solidFill>
              <a:srgbClr val="CBD5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48" name="Google Shape;648;p20"/>
          <p:cNvSpPr/>
          <p:nvPr/>
        </p:nvSpPr>
        <p:spPr>
          <a:xfrm>
            <a:off x="4005072" y="2724912"/>
            <a:ext cx="749808" cy="256032"/>
          </a:xfrm>
          <a:prstGeom prst="rect">
            <a:avLst/>
          </a:prstGeom>
          <a:solidFill>
            <a:srgbClr val="F4F5F7"/>
          </a:solidFill>
          <a:ln cap="flat" cmpd="sng" w="12700">
            <a:solidFill>
              <a:srgbClr val="CBD5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49" name="Google Shape;649;p20"/>
          <p:cNvSpPr/>
          <p:nvPr/>
        </p:nvSpPr>
        <p:spPr>
          <a:xfrm>
            <a:off x="4828032" y="2724912"/>
            <a:ext cx="1737360" cy="256032"/>
          </a:xfrm>
          <a:prstGeom prst="rect">
            <a:avLst/>
          </a:prstGeom>
          <a:solidFill>
            <a:srgbClr val="F4F5F7"/>
          </a:solidFill>
          <a:ln cap="flat" cmpd="sng" w="12700">
            <a:solidFill>
              <a:srgbClr val="CBD5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50" name="Google Shape;650;p20"/>
          <p:cNvSpPr/>
          <p:nvPr/>
        </p:nvSpPr>
        <p:spPr>
          <a:xfrm>
            <a:off x="6647688" y="2724912"/>
            <a:ext cx="2029968" cy="256032"/>
          </a:xfrm>
          <a:prstGeom prst="rect">
            <a:avLst/>
          </a:prstGeom>
          <a:solidFill>
            <a:srgbClr val="F4F5F7"/>
          </a:solidFill>
          <a:ln cap="flat" cmpd="sng" w="12700">
            <a:solidFill>
              <a:srgbClr val="CBD5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51" name="Google Shape;651;p20"/>
          <p:cNvSpPr/>
          <p:nvPr/>
        </p:nvSpPr>
        <p:spPr>
          <a:xfrm>
            <a:off x="365760" y="2231136"/>
            <a:ext cx="8412480" cy="36576"/>
          </a:xfrm>
          <a:prstGeom prst="rect">
            <a:avLst/>
          </a:prstGeom>
          <a:solidFill>
            <a:srgbClr val="E2E8F0"/>
          </a:solidFill>
          <a:ln cap="flat" cmpd="sng" w="12700">
            <a:solidFill>
              <a:srgbClr val="E2E8F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52" name="Google Shape;652;p20"/>
          <p:cNvSpPr/>
          <p:nvPr/>
        </p:nvSpPr>
        <p:spPr>
          <a:xfrm>
            <a:off x="365760" y="2359152"/>
            <a:ext cx="4572000" cy="219456"/>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00C27C"/>
              </a:buClr>
              <a:buSzPts val="900"/>
              <a:buFont typeface="Arial"/>
              <a:buNone/>
            </a:pPr>
            <a:r>
              <a:rPr b="1" i="0" lang="en-US" sz="900" u="none" cap="none" strike="noStrike">
                <a:solidFill>
                  <a:srgbClr val="00C27C"/>
                </a:solidFill>
                <a:latin typeface="Arial"/>
                <a:ea typeface="Arial"/>
                <a:cs typeface="Arial"/>
                <a:sym typeface="Arial"/>
              </a:rPr>
              <a:t>COMPANY INTENT SCORE</a:t>
            </a:r>
            <a:endParaRPr b="0" i="0" sz="900" u="none" cap="none" strike="noStrike">
              <a:solidFill>
                <a:schemeClr val="dk1"/>
              </a:solidFill>
              <a:latin typeface="Calibri"/>
              <a:ea typeface="Calibri"/>
              <a:cs typeface="Calibri"/>
              <a:sym typeface="Calibri"/>
            </a:endParaRPr>
          </a:p>
        </p:txBody>
      </p:sp>
      <p:sp>
        <p:nvSpPr>
          <p:cNvPr id="653" name="Google Shape;653;p20"/>
          <p:cNvSpPr/>
          <p:nvPr/>
        </p:nvSpPr>
        <p:spPr>
          <a:xfrm>
            <a:off x="365760" y="2615184"/>
            <a:ext cx="4160520" cy="274320"/>
          </a:xfrm>
          <a:prstGeom prst="rect">
            <a:avLst/>
          </a:prstGeom>
          <a:solidFill>
            <a:srgbClr val="0D0D2B"/>
          </a:solidFill>
          <a:ln cap="flat" cmpd="sng" w="12700">
            <a:solidFill>
              <a:srgbClr val="0D0D2B"/>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54" name="Google Shape;654;p20"/>
          <p:cNvSpPr/>
          <p:nvPr/>
        </p:nvSpPr>
        <p:spPr>
          <a:xfrm>
            <a:off x="457200" y="2660904"/>
            <a:ext cx="2286000" cy="18288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00C27C"/>
              </a:buClr>
              <a:buSzPts val="950"/>
              <a:buFont typeface="Arial"/>
              <a:buNone/>
            </a:pPr>
            <a:r>
              <a:rPr b="1" i="0" lang="en-US" sz="950" u="none" cap="none" strike="noStrike">
                <a:solidFill>
                  <a:srgbClr val="00C27C"/>
                </a:solidFill>
                <a:latin typeface="Arial"/>
                <a:ea typeface="Arial"/>
                <a:cs typeface="Arial"/>
                <a:sym typeface="Arial"/>
              </a:rPr>
              <a:t>Company Signal</a:t>
            </a:r>
            <a:endParaRPr b="0" i="0" sz="950" u="none" cap="none" strike="noStrike">
              <a:solidFill>
                <a:schemeClr val="dk1"/>
              </a:solidFill>
              <a:latin typeface="Calibri"/>
              <a:ea typeface="Calibri"/>
              <a:cs typeface="Calibri"/>
              <a:sym typeface="Calibri"/>
            </a:endParaRPr>
          </a:p>
        </p:txBody>
      </p:sp>
      <p:sp>
        <p:nvSpPr>
          <p:cNvPr id="655" name="Google Shape;655;p20"/>
          <p:cNvSpPr/>
          <p:nvPr/>
        </p:nvSpPr>
        <p:spPr>
          <a:xfrm>
            <a:off x="2788920" y="2660904"/>
            <a:ext cx="731520" cy="18288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Clr>
                <a:srgbClr val="00C27C"/>
              </a:buClr>
              <a:buSzPts val="950"/>
              <a:buFont typeface="Arial"/>
              <a:buNone/>
            </a:pPr>
            <a:r>
              <a:rPr b="1" i="0" lang="en-US" sz="950" u="none" cap="none" strike="noStrike">
                <a:solidFill>
                  <a:srgbClr val="00C27C"/>
                </a:solidFill>
                <a:latin typeface="Arial"/>
                <a:ea typeface="Arial"/>
                <a:cs typeface="Arial"/>
                <a:sym typeface="Arial"/>
              </a:rPr>
              <a:t>Points</a:t>
            </a:r>
            <a:endParaRPr b="0" i="0" sz="950" u="none" cap="none" strike="noStrike">
              <a:solidFill>
                <a:schemeClr val="dk1"/>
              </a:solidFill>
              <a:latin typeface="Calibri"/>
              <a:ea typeface="Calibri"/>
              <a:cs typeface="Calibri"/>
              <a:sym typeface="Calibri"/>
            </a:endParaRPr>
          </a:p>
        </p:txBody>
      </p:sp>
      <p:sp>
        <p:nvSpPr>
          <p:cNvPr id="656" name="Google Shape;656;p20"/>
          <p:cNvSpPr/>
          <p:nvPr/>
        </p:nvSpPr>
        <p:spPr>
          <a:xfrm>
            <a:off x="3566160" y="2660904"/>
            <a:ext cx="896112" cy="18288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00C27C"/>
              </a:buClr>
              <a:buSzPts val="950"/>
              <a:buFont typeface="Arial"/>
              <a:buNone/>
            </a:pPr>
            <a:r>
              <a:rPr b="1" i="0" lang="en-US" sz="950" u="none" cap="none" strike="noStrike">
                <a:solidFill>
                  <a:srgbClr val="00C27C"/>
                </a:solidFill>
                <a:latin typeface="Arial"/>
                <a:ea typeface="Arial"/>
                <a:cs typeface="Arial"/>
                <a:sym typeface="Arial"/>
              </a:rPr>
              <a:t>Window</a:t>
            </a:r>
            <a:endParaRPr b="0" i="0" sz="950" u="none" cap="none" strike="noStrike">
              <a:solidFill>
                <a:schemeClr val="dk1"/>
              </a:solidFill>
              <a:latin typeface="Calibri"/>
              <a:ea typeface="Calibri"/>
              <a:cs typeface="Calibri"/>
              <a:sym typeface="Calibri"/>
            </a:endParaRPr>
          </a:p>
        </p:txBody>
      </p:sp>
      <p:sp>
        <p:nvSpPr>
          <p:cNvPr id="657" name="Google Shape;657;p20"/>
          <p:cNvSpPr/>
          <p:nvPr/>
        </p:nvSpPr>
        <p:spPr>
          <a:xfrm>
            <a:off x="365760" y="2926080"/>
            <a:ext cx="4160520" cy="365760"/>
          </a:xfrm>
          <a:prstGeom prst="rect">
            <a:avLst/>
          </a:prstGeom>
          <a:solidFill>
            <a:srgbClr val="F0F4F8"/>
          </a:solidFill>
          <a:ln cap="flat" cmpd="sng" w="12700">
            <a:solidFill>
              <a:srgbClr val="CBD5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58" name="Google Shape;658;p20"/>
          <p:cNvSpPr/>
          <p:nvPr/>
        </p:nvSpPr>
        <p:spPr>
          <a:xfrm>
            <a:off x="457200" y="2980944"/>
            <a:ext cx="2267712" cy="256032"/>
          </a:xfrm>
          <a:prstGeom prst="rect">
            <a:avLst/>
          </a:prstGeom>
          <a:solidFill>
            <a:srgbClr val="F4F5F7"/>
          </a:solidFill>
          <a:ln cap="flat" cmpd="sng" w="12700">
            <a:solidFill>
              <a:srgbClr val="CBD5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59" name="Google Shape;659;p20"/>
          <p:cNvSpPr/>
          <p:nvPr/>
        </p:nvSpPr>
        <p:spPr>
          <a:xfrm>
            <a:off x="2770632" y="2980944"/>
            <a:ext cx="713232" cy="256032"/>
          </a:xfrm>
          <a:prstGeom prst="rect">
            <a:avLst/>
          </a:prstGeom>
          <a:solidFill>
            <a:srgbClr val="F4F5F7"/>
          </a:solidFill>
          <a:ln cap="flat" cmpd="sng" w="12700">
            <a:solidFill>
              <a:srgbClr val="CBD5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60" name="Google Shape;660;p20"/>
          <p:cNvSpPr/>
          <p:nvPr/>
        </p:nvSpPr>
        <p:spPr>
          <a:xfrm>
            <a:off x="3538728" y="2980944"/>
            <a:ext cx="877824" cy="256032"/>
          </a:xfrm>
          <a:prstGeom prst="rect">
            <a:avLst/>
          </a:prstGeom>
          <a:solidFill>
            <a:srgbClr val="F4F5F7"/>
          </a:solidFill>
          <a:ln cap="flat" cmpd="sng" w="12700">
            <a:solidFill>
              <a:srgbClr val="CBD5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61" name="Google Shape;661;p20"/>
          <p:cNvSpPr/>
          <p:nvPr/>
        </p:nvSpPr>
        <p:spPr>
          <a:xfrm>
            <a:off x="365760" y="3364992"/>
            <a:ext cx="4160520" cy="365760"/>
          </a:xfrm>
          <a:prstGeom prst="rect">
            <a:avLst/>
          </a:prstGeom>
          <a:solidFill>
            <a:srgbClr val="E8EFF5"/>
          </a:solidFill>
          <a:ln cap="flat" cmpd="sng" w="12700">
            <a:solidFill>
              <a:srgbClr val="CBD5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62" name="Google Shape;662;p20"/>
          <p:cNvSpPr/>
          <p:nvPr/>
        </p:nvSpPr>
        <p:spPr>
          <a:xfrm>
            <a:off x="457200" y="3419856"/>
            <a:ext cx="2267712" cy="256032"/>
          </a:xfrm>
          <a:prstGeom prst="rect">
            <a:avLst/>
          </a:prstGeom>
          <a:solidFill>
            <a:srgbClr val="F4F5F7"/>
          </a:solidFill>
          <a:ln cap="flat" cmpd="sng" w="12700">
            <a:solidFill>
              <a:srgbClr val="CBD5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63" name="Google Shape;663;p20"/>
          <p:cNvSpPr/>
          <p:nvPr/>
        </p:nvSpPr>
        <p:spPr>
          <a:xfrm>
            <a:off x="2770632" y="3419856"/>
            <a:ext cx="713232" cy="256032"/>
          </a:xfrm>
          <a:prstGeom prst="rect">
            <a:avLst/>
          </a:prstGeom>
          <a:solidFill>
            <a:srgbClr val="F4F5F7"/>
          </a:solidFill>
          <a:ln cap="flat" cmpd="sng" w="12700">
            <a:solidFill>
              <a:srgbClr val="CBD5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64" name="Google Shape;664;p20"/>
          <p:cNvSpPr/>
          <p:nvPr/>
        </p:nvSpPr>
        <p:spPr>
          <a:xfrm>
            <a:off x="3538728" y="3419856"/>
            <a:ext cx="877824" cy="256032"/>
          </a:xfrm>
          <a:prstGeom prst="rect">
            <a:avLst/>
          </a:prstGeom>
          <a:solidFill>
            <a:srgbClr val="F4F5F7"/>
          </a:solidFill>
          <a:ln cap="flat" cmpd="sng" w="12700">
            <a:solidFill>
              <a:srgbClr val="CBD5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65" name="Google Shape;665;p20"/>
          <p:cNvSpPr/>
          <p:nvPr/>
        </p:nvSpPr>
        <p:spPr>
          <a:xfrm>
            <a:off x="365760" y="3803904"/>
            <a:ext cx="4160520" cy="365760"/>
          </a:xfrm>
          <a:prstGeom prst="rect">
            <a:avLst/>
          </a:prstGeom>
          <a:solidFill>
            <a:srgbClr val="F0F4F8"/>
          </a:solidFill>
          <a:ln cap="flat" cmpd="sng" w="12700">
            <a:solidFill>
              <a:srgbClr val="CBD5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66" name="Google Shape;666;p20"/>
          <p:cNvSpPr/>
          <p:nvPr/>
        </p:nvSpPr>
        <p:spPr>
          <a:xfrm>
            <a:off x="457200" y="3858768"/>
            <a:ext cx="2267712" cy="256032"/>
          </a:xfrm>
          <a:prstGeom prst="rect">
            <a:avLst/>
          </a:prstGeom>
          <a:solidFill>
            <a:srgbClr val="F4F5F7"/>
          </a:solidFill>
          <a:ln cap="flat" cmpd="sng" w="12700">
            <a:solidFill>
              <a:srgbClr val="CBD5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67" name="Google Shape;667;p20"/>
          <p:cNvSpPr/>
          <p:nvPr/>
        </p:nvSpPr>
        <p:spPr>
          <a:xfrm>
            <a:off x="2770632" y="3858768"/>
            <a:ext cx="713232" cy="256032"/>
          </a:xfrm>
          <a:prstGeom prst="rect">
            <a:avLst/>
          </a:prstGeom>
          <a:solidFill>
            <a:srgbClr val="F4F5F7"/>
          </a:solidFill>
          <a:ln cap="flat" cmpd="sng" w="12700">
            <a:solidFill>
              <a:srgbClr val="CBD5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68" name="Google Shape;668;p20"/>
          <p:cNvSpPr/>
          <p:nvPr/>
        </p:nvSpPr>
        <p:spPr>
          <a:xfrm>
            <a:off x="3538728" y="3858768"/>
            <a:ext cx="877824" cy="256032"/>
          </a:xfrm>
          <a:prstGeom prst="rect">
            <a:avLst/>
          </a:prstGeom>
          <a:solidFill>
            <a:srgbClr val="F4F5F7"/>
          </a:solidFill>
          <a:ln cap="flat" cmpd="sng" w="12700">
            <a:solidFill>
              <a:srgbClr val="CBD5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69" name="Google Shape;669;p20"/>
          <p:cNvSpPr/>
          <p:nvPr/>
        </p:nvSpPr>
        <p:spPr>
          <a:xfrm>
            <a:off x="365760" y="4242816"/>
            <a:ext cx="4160520" cy="365760"/>
          </a:xfrm>
          <a:prstGeom prst="rect">
            <a:avLst/>
          </a:prstGeom>
          <a:solidFill>
            <a:srgbClr val="E8EFF5"/>
          </a:solidFill>
          <a:ln cap="flat" cmpd="sng" w="12700">
            <a:solidFill>
              <a:srgbClr val="CBD5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70" name="Google Shape;670;p20"/>
          <p:cNvSpPr/>
          <p:nvPr/>
        </p:nvSpPr>
        <p:spPr>
          <a:xfrm>
            <a:off x="457200" y="4297680"/>
            <a:ext cx="2267712" cy="256032"/>
          </a:xfrm>
          <a:prstGeom prst="rect">
            <a:avLst/>
          </a:prstGeom>
          <a:solidFill>
            <a:srgbClr val="F4F5F7"/>
          </a:solidFill>
          <a:ln cap="flat" cmpd="sng" w="12700">
            <a:solidFill>
              <a:srgbClr val="CBD5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71" name="Google Shape;671;p20"/>
          <p:cNvSpPr/>
          <p:nvPr/>
        </p:nvSpPr>
        <p:spPr>
          <a:xfrm>
            <a:off x="2770632" y="4297680"/>
            <a:ext cx="713232" cy="256032"/>
          </a:xfrm>
          <a:prstGeom prst="rect">
            <a:avLst/>
          </a:prstGeom>
          <a:solidFill>
            <a:srgbClr val="F4F5F7"/>
          </a:solidFill>
          <a:ln cap="flat" cmpd="sng" w="12700">
            <a:solidFill>
              <a:srgbClr val="CBD5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72" name="Google Shape;672;p20"/>
          <p:cNvSpPr/>
          <p:nvPr/>
        </p:nvSpPr>
        <p:spPr>
          <a:xfrm>
            <a:off x="3538728" y="4297680"/>
            <a:ext cx="877824" cy="256032"/>
          </a:xfrm>
          <a:prstGeom prst="rect">
            <a:avLst/>
          </a:prstGeom>
          <a:solidFill>
            <a:srgbClr val="F4F5F7"/>
          </a:solidFill>
          <a:ln cap="flat" cmpd="sng" w="12700">
            <a:solidFill>
              <a:srgbClr val="CBD5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73" name="Google Shape;673;p20"/>
          <p:cNvSpPr/>
          <p:nvPr/>
        </p:nvSpPr>
        <p:spPr>
          <a:xfrm>
            <a:off x="4663440" y="2615184"/>
            <a:ext cx="4114800" cy="2011680"/>
          </a:xfrm>
          <a:prstGeom prst="rect">
            <a:avLst/>
          </a:prstGeom>
          <a:solidFill>
            <a:srgbClr val="1A1F4B"/>
          </a:solidFill>
          <a:ln cap="flat" cmpd="sng" w="12700">
            <a:solidFill>
              <a:srgbClr val="2A306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74" name="Google Shape;674;p20"/>
          <p:cNvSpPr/>
          <p:nvPr/>
        </p:nvSpPr>
        <p:spPr>
          <a:xfrm>
            <a:off x="4773168" y="2688336"/>
            <a:ext cx="3895344" cy="256032"/>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F59E0B"/>
              </a:buClr>
              <a:buSzPts val="1100"/>
              <a:buFont typeface="Arial"/>
              <a:buNone/>
            </a:pPr>
            <a:r>
              <a:rPr b="1" i="0" lang="en-US" sz="1100" u="none" cap="none" strike="noStrike">
                <a:solidFill>
                  <a:srgbClr val="F59E0B"/>
                </a:solidFill>
                <a:latin typeface="Arial"/>
                <a:ea typeface="Arial"/>
                <a:cs typeface="Arial"/>
                <a:sym typeface="Arial"/>
              </a:rPr>
              <a:t>Contact Aggregation Logic</a:t>
            </a:r>
            <a:endParaRPr b="0" i="0" sz="1100" u="none" cap="none" strike="noStrike">
              <a:solidFill>
                <a:schemeClr val="dk1"/>
              </a:solidFill>
              <a:latin typeface="Calibri"/>
              <a:ea typeface="Calibri"/>
              <a:cs typeface="Calibri"/>
              <a:sym typeface="Calibri"/>
            </a:endParaRPr>
          </a:p>
        </p:txBody>
      </p:sp>
      <p:sp>
        <p:nvSpPr>
          <p:cNvPr id="675" name="Google Shape;675;p20"/>
          <p:cNvSpPr/>
          <p:nvPr/>
        </p:nvSpPr>
        <p:spPr>
          <a:xfrm>
            <a:off x="4773168" y="3017520"/>
            <a:ext cx="3895344" cy="310896"/>
          </a:xfrm>
          <a:prstGeom prst="rect">
            <a:avLst/>
          </a:prstGeom>
          <a:solidFill>
            <a:srgbClr val="0D1230"/>
          </a:solidFill>
          <a:ln cap="flat" cmpd="sng" w="12700">
            <a:solidFill>
              <a:srgbClr val="1A205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76" name="Google Shape;676;p20"/>
          <p:cNvSpPr/>
          <p:nvPr/>
        </p:nvSpPr>
        <p:spPr>
          <a:xfrm>
            <a:off x="4882896" y="3081528"/>
            <a:ext cx="2377440" cy="201168"/>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FFFFFF"/>
              </a:buClr>
              <a:buSzPts val="1100"/>
              <a:buFont typeface="Arial"/>
              <a:buNone/>
            </a:pPr>
            <a:r>
              <a:rPr b="0" i="0" lang="en-US" sz="1100" u="none" cap="none" strike="noStrike">
                <a:solidFill>
                  <a:srgbClr val="FFFFFF"/>
                </a:solidFill>
                <a:latin typeface="Arial"/>
                <a:ea typeface="Arial"/>
                <a:cs typeface="Arial"/>
                <a:sym typeface="Arial"/>
              </a:rPr>
              <a:t>1–25 combined</a:t>
            </a:r>
            <a:endParaRPr b="0" i="0" sz="1100" u="none" cap="none" strike="noStrike">
              <a:solidFill>
                <a:schemeClr val="dk1"/>
              </a:solidFill>
              <a:latin typeface="Calibri"/>
              <a:ea typeface="Calibri"/>
              <a:cs typeface="Calibri"/>
              <a:sym typeface="Calibri"/>
            </a:endParaRPr>
          </a:p>
        </p:txBody>
      </p:sp>
      <p:sp>
        <p:nvSpPr>
          <p:cNvPr id="677" name="Google Shape;677;p20"/>
          <p:cNvSpPr/>
          <p:nvPr/>
        </p:nvSpPr>
        <p:spPr>
          <a:xfrm>
            <a:off x="7315200" y="3081528"/>
            <a:ext cx="1280160" cy="201168"/>
          </a:xfrm>
          <a:prstGeom prst="rect">
            <a:avLst/>
          </a:prstGeom>
          <a:solidFill>
            <a:srgbClr val="F0F4F8"/>
          </a:solidFill>
          <a:ln cap="flat" cmpd="sng" w="12700">
            <a:solidFill>
              <a:srgbClr val="CBD5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78" name="Google Shape;678;p20"/>
          <p:cNvSpPr/>
          <p:nvPr/>
        </p:nvSpPr>
        <p:spPr>
          <a:xfrm>
            <a:off x="4773168" y="3401568"/>
            <a:ext cx="3895344" cy="310896"/>
          </a:xfrm>
          <a:prstGeom prst="rect">
            <a:avLst/>
          </a:prstGeom>
          <a:solidFill>
            <a:srgbClr val="0D1230"/>
          </a:solidFill>
          <a:ln cap="flat" cmpd="sng" w="12700">
            <a:solidFill>
              <a:srgbClr val="1A205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79" name="Google Shape;679;p20"/>
          <p:cNvSpPr/>
          <p:nvPr/>
        </p:nvSpPr>
        <p:spPr>
          <a:xfrm>
            <a:off x="4882896" y="3465576"/>
            <a:ext cx="2377440" cy="201168"/>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FFFFFF"/>
              </a:buClr>
              <a:buSzPts val="1100"/>
              <a:buFont typeface="Arial"/>
              <a:buNone/>
            </a:pPr>
            <a:r>
              <a:rPr b="0" i="0" lang="en-US" sz="1100" u="none" cap="none" strike="noStrike">
                <a:solidFill>
                  <a:srgbClr val="FFFFFF"/>
                </a:solidFill>
                <a:latin typeface="Arial"/>
                <a:ea typeface="Arial"/>
                <a:cs typeface="Arial"/>
                <a:sym typeface="Arial"/>
              </a:rPr>
              <a:t>26–50 combined</a:t>
            </a:r>
            <a:endParaRPr b="0" i="0" sz="1100" u="none" cap="none" strike="noStrike">
              <a:solidFill>
                <a:schemeClr val="dk1"/>
              </a:solidFill>
              <a:latin typeface="Calibri"/>
              <a:ea typeface="Calibri"/>
              <a:cs typeface="Calibri"/>
              <a:sym typeface="Calibri"/>
            </a:endParaRPr>
          </a:p>
        </p:txBody>
      </p:sp>
      <p:sp>
        <p:nvSpPr>
          <p:cNvPr id="680" name="Google Shape;680;p20"/>
          <p:cNvSpPr/>
          <p:nvPr/>
        </p:nvSpPr>
        <p:spPr>
          <a:xfrm>
            <a:off x="7315200" y="3465576"/>
            <a:ext cx="1280160" cy="201168"/>
          </a:xfrm>
          <a:prstGeom prst="rect">
            <a:avLst/>
          </a:prstGeom>
          <a:solidFill>
            <a:srgbClr val="F0F4F8"/>
          </a:solidFill>
          <a:ln cap="flat" cmpd="sng" w="12700">
            <a:solidFill>
              <a:srgbClr val="CBD5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81" name="Google Shape;681;p20"/>
          <p:cNvSpPr/>
          <p:nvPr/>
        </p:nvSpPr>
        <p:spPr>
          <a:xfrm>
            <a:off x="4773168" y="3785616"/>
            <a:ext cx="3895344" cy="310896"/>
          </a:xfrm>
          <a:prstGeom prst="rect">
            <a:avLst/>
          </a:prstGeom>
          <a:solidFill>
            <a:srgbClr val="0D1230"/>
          </a:solidFill>
          <a:ln cap="flat" cmpd="sng" w="12700">
            <a:solidFill>
              <a:srgbClr val="1A205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82" name="Google Shape;682;p20"/>
          <p:cNvSpPr/>
          <p:nvPr/>
        </p:nvSpPr>
        <p:spPr>
          <a:xfrm>
            <a:off x="4882896" y="3849624"/>
            <a:ext cx="2377440" cy="201168"/>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FFFFFF"/>
              </a:buClr>
              <a:buSzPts val="1100"/>
              <a:buFont typeface="Arial"/>
              <a:buNone/>
            </a:pPr>
            <a:r>
              <a:rPr b="0" i="0" lang="en-US" sz="1100" u="none" cap="none" strike="noStrike">
                <a:solidFill>
                  <a:srgbClr val="FFFFFF"/>
                </a:solidFill>
                <a:latin typeface="Arial"/>
                <a:ea typeface="Arial"/>
                <a:cs typeface="Arial"/>
                <a:sym typeface="Arial"/>
              </a:rPr>
              <a:t>51–75 combined</a:t>
            </a:r>
            <a:endParaRPr b="0" i="0" sz="1100" u="none" cap="none" strike="noStrike">
              <a:solidFill>
                <a:schemeClr val="dk1"/>
              </a:solidFill>
              <a:latin typeface="Calibri"/>
              <a:ea typeface="Calibri"/>
              <a:cs typeface="Calibri"/>
              <a:sym typeface="Calibri"/>
            </a:endParaRPr>
          </a:p>
        </p:txBody>
      </p:sp>
      <p:sp>
        <p:nvSpPr>
          <p:cNvPr id="683" name="Google Shape;683;p20"/>
          <p:cNvSpPr/>
          <p:nvPr/>
        </p:nvSpPr>
        <p:spPr>
          <a:xfrm>
            <a:off x="7315200" y="3849624"/>
            <a:ext cx="1280160" cy="201168"/>
          </a:xfrm>
          <a:prstGeom prst="rect">
            <a:avLst/>
          </a:prstGeom>
          <a:solidFill>
            <a:srgbClr val="F0F4F8"/>
          </a:solidFill>
          <a:ln cap="flat" cmpd="sng" w="12700">
            <a:solidFill>
              <a:srgbClr val="CBD5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84" name="Google Shape;684;p20"/>
          <p:cNvSpPr/>
          <p:nvPr/>
        </p:nvSpPr>
        <p:spPr>
          <a:xfrm>
            <a:off x="4773168" y="4169664"/>
            <a:ext cx="3895344" cy="310896"/>
          </a:xfrm>
          <a:prstGeom prst="rect">
            <a:avLst/>
          </a:prstGeom>
          <a:solidFill>
            <a:srgbClr val="0D1230"/>
          </a:solidFill>
          <a:ln cap="flat" cmpd="sng" w="12700">
            <a:solidFill>
              <a:srgbClr val="1A205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85" name="Google Shape;685;p20"/>
          <p:cNvSpPr/>
          <p:nvPr/>
        </p:nvSpPr>
        <p:spPr>
          <a:xfrm>
            <a:off x="4882896" y="4233672"/>
            <a:ext cx="2377440" cy="201168"/>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FFFFFF"/>
              </a:buClr>
              <a:buSzPts val="1100"/>
              <a:buFont typeface="Arial"/>
              <a:buNone/>
            </a:pPr>
            <a:r>
              <a:rPr b="0" i="0" lang="en-US" sz="1100" u="none" cap="none" strike="noStrike">
                <a:solidFill>
                  <a:srgbClr val="FFFFFF"/>
                </a:solidFill>
                <a:latin typeface="Arial"/>
                <a:ea typeface="Arial"/>
                <a:cs typeface="Arial"/>
                <a:sym typeface="Arial"/>
              </a:rPr>
              <a:t>76–100 combined</a:t>
            </a:r>
            <a:endParaRPr b="0" i="0" sz="1100" u="none" cap="none" strike="noStrike">
              <a:solidFill>
                <a:schemeClr val="dk1"/>
              </a:solidFill>
              <a:latin typeface="Calibri"/>
              <a:ea typeface="Calibri"/>
              <a:cs typeface="Calibri"/>
              <a:sym typeface="Calibri"/>
            </a:endParaRPr>
          </a:p>
        </p:txBody>
      </p:sp>
      <p:sp>
        <p:nvSpPr>
          <p:cNvPr id="686" name="Google Shape;686;p20"/>
          <p:cNvSpPr/>
          <p:nvPr/>
        </p:nvSpPr>
        <p:spPr>
          <a:xfrm>
            <a:off x="7315200" y="4233672"/>
            <a:ext cx="1280160" cy="201168"/>
          </a:xfrm>
          <a:prstGeom prst="rect">
            <a:avLst/>
          </a:prstGeom>
          <a:solidFill>
            <a:srgbClr val="F0F4F8"/>
          </a:solidFill>
          <a:ln cap="flat" cmpd="sng" w="12700">
            <a:solidFill>
              <a:srgbClr val="CBD5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87" name="Google Shape;687;p20"/>
          <p:cNvSpPr/>
          <p:nvPr/>
        </p:nvSpPr>
        <p:spPr>
          <a:xfrm>
            <a:off x="365760" y="4892040"/>
            <a:ext cx="8412480" cy="201168"/>
          </a:xfrm>
          <a:prstGeom prst="rect">
            <a:avLst/>
          </a:prstGeom>
          <a:solidFill>
            <a:srgbClr val="EBF8F2"/>
          </a:solidFill>
          <a:ln cap="flat" cmpd="sng" w="12700">
            <a:solidFill>
              <a:srgbClr val="00C27C"/>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88" name="Google Shape;688;p20"/>
          <p:cNvSpPr/>
          <p:nvPr/>
        </p:nvSpPr>
        <p:spPr>
          <a:xfrm>
            <a:off x="502920" y="4910328"/>
            <a:ext cx="8229600" cy="164592"/>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00A869"/>
              </a:buClr>
              <a:buSzPts val="1000"/>
              <a:buFont typeface="Arial"/>
              <a:buNone/>
            </a:pPr>
            <a:r>
              <a:rPr b="1" i="0" lang="en-US" sz="1000" u="none" cap="none" strike="noStrike">
                <a:solidFill>
                  <a:srgbClr val="00A869"/>
                </a:solidFill>
                <a:latin typeface="Arial"/>
                <a:ea typeface="Arial"/>
                <a:cs typeface="Arial"/>
                <a:sym typeface="Arial"/>
              </a:rPr>
              <a:t>📌  Tip: start with 3–5 intent signals max. Add more after 30 days when you have data on which ones actually predict pipeline.</a:t>
            </a:r>
            <a:endParaRPr b="0" i="0" sz="1000" u="none" cap="none" strike="noStrike">
              <a:solidFill>
                <a:schemeClr val="dk1"/>
              </a:solidFill>
              <a:latin typeface="Calibri"/>
              <a:ea typeface="Calibri"/>
              <a:cs typeface="Calibri"/>
              <a:sym typeface="Calibri"/>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693" name="Shape 693"/>
        <p:cNvGrpSpPr/>
        <p:nvPr/>
      </p:nvGrpSpPr>
      <p:grpSpPr>
        <a:xfrm>
          <a:off x="0" y="0"/>
          <a:ext cx="0" cy="0"/>
          <a:chOff x="0" y="0"/>
          <a:chExt cx="0" cy="0"/>
        </a:xfrm>
      </p:grpSpPr>
      <p:sp>
        <p:nvSpPr>
          <p:cNvPr id="694" name="Google Shape;694;p21"/>
          <p:cNvSpPr/>
          <p:nvPr/>
        </p:nvSpPr>
        <p:spPr>
          <a:xfrm>
            <a:off x="0" y="0"/>
            <a:ext cx="9144000" cy="749808"/>
          </a:xfrm>
          <a:prstGeom prst="rect">
            <a:avLst/>
          </a:prstGeom>
          <a:solidFill>
            <a:srgbClr val="0D0D2B"/>
          </a:solidFill>
          <a:ln cap="flat" cmpd="sng" w="12700">
            <a:solidFill>
              <a:srgbClr val="0D0D2B"/>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95" name="Google Shape;695;p21"/>
          <p:cNvSpPr/>
          <p:nvPr/>
        </p:nvSpPr>
        <p:spPr>
          <a:xfrm>
            <a:off x="365760" y="109728"/>
            <a:ext cx="6400800" cy="329184"/>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FFFFFF"/>
              </a:buClr>
              <a:buSzPts val="1600"/>
              <a:buFont typeface="Arial Black"/>
              <a:buNone/>
            </a:pPr>
            <a:r>
              <a:rPr b="1" i="0" lang="en-US" sz="1600" u="none" cap="none" strike="noStrike">
                <a:solidFill>
                  <a:srgbClr val="FFFFFF"/>
                </a:solidFill>
                <a:latin typeface="Arial Black"/>
                <a:ea typeface="Arial Black"/>
                <a:cs typeface="Arial Black"/>
                <a:sym typeface="Arial Black"/>
              </a:rPr>
              <a:t>Tier Definitions &amp; Thresholds  [Deliverable 2 · Section 4]</a:t>
            </a:r>
            <a:endParaRPr b="0" i="0" sz="1600" u="none" cap="none" strike="noStrike">
              <a:solidFill>
                <a:schemeClr val="dk1"/>
              </a:solidFill>
              <a:latin typeface="Calibri"/>
              <a:ea typeface="Calibri"/>
              <a:cs typeface="Calibri"/>
              <a:sym typeface="Calibri"/>
            </a:endParaRPr>
          </a:p>
        </p:txBody>
      </p:sp>
      <p:sp>
        <p:nvSpPr>
          <p:cNvPr id="696" name="Google Shape;696;p21"/>
          <p:cNvSpPr/>
          <p:nvPr/>
        </p:nvSpPr>
        <p:spPr>
          <a:xfrm>
            <a:off x="365760" y="457200"/>
            <a:ext cx="6400800" cy="219456"/>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8492A6"/>
              </a:buClr>
              <a:buSzPts val="1100"/>
              <a:buFont typeface="Arial"/>
              <a:buNone/>
            </a:pPr>
            <a:r>
              <a:rPr b="0" i="0" lang="en-US" sz="1100" u="none" cap="none" strike="noStrike">
                <a:solidFill>
                  <a:srgbClr val="8492A6"/>
                </a:solidFill>
                <a:latin typeface="Arial"/>
                <a:ea typeface="Arial"/>
                <a:cs typeface="Arial"/>
                <a:sym typeface="Arial"/>
              </a:rPr>
              <a:t>Session 4 · Scoring Layer</a:t>
            </a:r>
            <a:endParaRPr b="0" i="0" sz="1100" u="none" cap="none" strike="noStrike">
              <a:solidFill>
                <a:schemeClr val="dk1"/>
              </a:solidFill>
              <a:latin typeface="Calibri"/>
              <a:ea typeface="Calibri"/>
              <a:cs typeface="Calibri"/>
              <a:sym typeface="Calibri"/>
            </a:endParaRPr>
          </a:p>
        </p:txBody>
      </p:sp>
      <p:sp>
        <p:nvSpPr>
          <p:cNvPr id="697" name="Google Shape;697;p21"/>
          <p:cNvSpPr/>
          <p:nvPr/>
        </p:nvSpPr>
        <p:spPr>
          <a:xfrm>
            <a:off x="7772400" y="109728"/>
            <a:ext cx="1005840" cy="384048"/>
          </a:xfrm>
          <a:prstGeom prst="roundRect">
            <a:avLst>
              <a:gd fmla="val 9524" name="adj"/>
            </a:avLst>
          </a:prstGeom>
          <a:solidFill>
            <a:srgbClr val="00C27C"/>
          </a:solidFill>
          <a:ln cap="flat" cmpd="sng" w="12700">
            <a:solidFill>
              <a:srgbClr val="00C27C"/>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98" name="Google Shape;698;p21"/>
          <p:cNvSpPr/>
          <p:nvPr/>
        </p:nvSpPr>
        <p:spPr>
          <a:xfrm>
            <a:off x="7772400" y="109728"/>
            <a:ext cx="1005840" cy="384048"/>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Clr>
                <a:srgbClr val="FFFFFF"/>
              </a:buClr>
              <a:buSzPts val="900"/>
              <a:buFont typeface="Arial"/>
              <a:buNone/>
            </a:pPr>
            <a:r>
              <a:rPr b="1" i="0" lang="en-US" sz="900" u="none" cap="none" strike="noStrike">
                <a:solidFill>
                  <a:srgbClr val="FFFFFF"/>
                </a:solidFill>
                <a:latin typeface="Arial"/>
                <a:ea typeface="Arial"/>
                <a:cs typeface="Arial"/>
                <a:sym typeface="Arial"/>
              </a:rPr>
              <a:t>Session 4</a:t>
            </a:r>
            <a:endParaRPr b="0" i="0" sz="900" u="none" cap="none" strike="noStrike">
              <a:solidFill>
                <a:schemeClr val="dk1"/>
              </a:solidFill>
              <a:latin typeface="Calibri"/>
              <a:ea typeface="Calibri"/>
              <a:cs typeface="Calibri"/>
              <a:sym typeface="Calibri"/>
            </a:endParaRPr>
          </a:p>
        </p:txBody>
      </p:sp>
      <p:sp>
        <p:nvSpPr>
          <p:cNvPr id="699" name="Google Shape;699;p21"/>
          <p:cNvSpPr/>
          <p:nvPr/>
        </p:nvSpPr>
        <p:spPr>
          <a:xfrm>
            <a:off x="365760" y="822960"/>
            <a:ext cx="8412480" cy="27432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8492A6"/>
              </a:buClr>
              <a:buSzPts val="1200"/>
              <a:buFont typeface="Arial"/>
              <a:buNone/>
            </a:pPr>
            <a:r>
              <a:rPr b="0" i="0" lang="en-US" sz="1200" u="none" cap="none" strike="noStrike">
                <a:solidFill>
                  <a:srgbClr val="8492A6"/>
                </a:solidFill>
                <a:latin typeface="Arial"/>
                <a:ea typeface="Arial"/>
                <a:cs typeface="Arial"/>
                <a:sym typeface="Arial"/>
              </a:rPr>
              <a:t>Define before activating any sequence or workflow. Upgrade triggers must be specific observable events — not judgment calls.</a:t>
            </a:r>
            <a:endParaRPr b="0" i="0" sz="1200" u="none" cap="none" strike="noStrike">
              <a:solidFill>
                <a:schemeClr val="dk1"/>
              </a:solidFill>
              <a:latin typeface="Calibri"/>
              <a:ea typeface="Calibri"/>
              <a:cs typeface="Calibri"/>
              <a:sym typeface="Calibri"/>
            </a:endParaRPr>
          </a:p>
        </p:txBody>
      </p:sp>
      <p:sp>
        <p:nvSpPr>
          <p:cNvPr id="700" name="Google Shape;700;p21"/>
          <p:cNvSpPr/>
          <p:nvPr/>
        </p:nvSpPr>
        <p:spPr>
          <a:xfrm>
            <a:off x="365760" y="1170432"/>
            <a:ext cx="8412480" cy="310896"/>
          </a:xfrm>
          <a:prstGeom prst="rect">
            <a:avLst/>
          </a:prstGeom>
          <a:solidFill>
            <a:srgbClr val="0D0D2B"/>
          </a:solidFill>
          <a:ln cap="flat" cmpd="sng" w="12700">
            <a:solidFill>
              <a:srgbClr val="0D0D2B"/>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01" name="Google Shape;701;p21"/>
          <p:cNvSpPr/>
          <p:nvPr/>
        </p:nvSpPr>
        <p:spPr>
          <a:xfrm>
            <a:off x="457200" y="1225296"/>
            <a:ext cx="1417320" cy="201168"/>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00C27C"/>
              </a:buClr>
              <a:buSzPts val="950"/>
              <a:buFont typeface="Arial"/>
              <a:buNone/>
            </a:pPr>
            <a:r>
              <a:rPr b="1" i="0" lang="en-US" sz="950" u="none" cap="none" strike="noStrike">
                <a:solidFill>
                  <a:srgbClr val="00C27C"/>
                </a:solidFill>
                <a:latin typeface="Arial"/>
                <a:ea typeface="Arial"/>
                <a:cs typeface="Arial"/>
                <a:sym typeface="Arial"/>
              </a:rPr>
              <a:t>Tier</a:t>
            </a:r>
            <a:endParaRPr b="0" i="0" sz="950" u="none" cap="none" strike="noStrike">
              <a:solidFill>
                <a:schemeClr val="dk1"/>
              </a:solidFill>
              <a:latin typeface="Calibri"/>
              <a:ea typeface="Calibri"/>
              <a:cs typeface="Calibri"/>
              <a:sym typeface="Calibri"/>
            </a:endParaRPr>
          </a:p>
        </p:txBody>
      </p:sp>
      <p:sp>
        <p:nvSpPr>
          <p:cNvPr id="702" name="Google Shape;702;p21"/>
          <p:cNvSpPr/>
          <p:nvPr/>
        </p:nvSpPr>
        <p:spPr>
          <a:xfrm>
            <a:off x="1920240" y="1225296"/>
            <a:ext cx="1005840" cy="201168"/>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00C27C"/>
              </a:buClr>
              <a:buSzPts val="950"/>
              <a:buFont typeface="Arial"/>
              <a:buNone/>
            </a:pPr>
            <a:r>
              <a:rPr b="1" i="0" lang="en-US" sz="950" u="none" cap="none" strike="noStrike">
                <a:solidFill>
                  <a:srgbClr val="00C27C"/>
                </a:solidFill>
                <a:latin typeface="Arial"/>
                <a:ea typeface="Arial"/>
                <a:cs typeface="Arial"/>
                <a:sym typeface="Arial"/>
              </a:rPr>
              <a:t>Score Range</a:t>
            </a:r>
            <a:endParaRPr b="0" i="0" sz="950" u="none" cap="none" strike="noStrike">
              <a:solidFill>
                <a:schemeClr val="dk1"/>
              </a:solidFill>
              <a:latin typeface="Calibri"/>
              <a:ea typeface="Calibri"/>
              <a:cs typeface="Calibri"/>
              <a:sym typeface="Calibri"/>
            </a:endParaRPr>
          </a:p>
        </p:txBody>
      </p:sp>
      <p:sp>
        <p:nvSpPr>
          <p:cNvPr id="703" name="Google Shape;703;p21"/>
          <p:cNvSpPr/>
          <p:nvPr/>
        </p:nvSpPr>
        <p:spPr>
          <a:xfrm>
            <a:off x="2971800" y="1225296"/>
            <a:ext cx="1188720" cy="201168"/>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00C27C"/>
              </a:buClr>
              <a:buSzPts val="950"/>
              <a:buFont typeface="Arial"/>
              <a:buNone/>
            </a:pPr>
            <a:r>
              <a:rPr b="1" i="0" lang="en-US" sz="950" u="none" cap="none" strike="noStrike">
                <a:solidFill>
                  <a:srgbClr val="00C27C"/>
                </a:solidFill>
                <a:latin typeface="Arial"/>
                <a:ea typeface="Arial"/>
                <a:cs typeface="Arial"/>
                <a:sym typeface="Arial"/>
              </a:rPr>
              <a:t>Label</a:t>
            </a:r>
            <a:endParaRPr b="0" i="0" sz="950" u="none" cap="none" strike="noStrike">
              <a:solidFill>
                <a:schemeClr val="dk1"/>
              </a:solidFill>
              <a:latin typeface="Calibri"/>
              <a:ea typeface="Calibri"/>
              <a:cs typeface="Calibri"/>
              <a:sym typeface="Calibri"/>
            </a:endParaRPr>
          </a:p>
        </p:txBody>
      </p:sp>
      <p:sp>
        <p:nvSpPr>
          <p:cNvPr id="704" name="Google Shape;704;p21"/>
          <p:cNvSpPr/>
          <p:nvPr/>
        </p:nvSpPr>
        <p:spPr>
          <a:xfrm>
            <a:off x="4206240" y="1225296"/>
            <a:ext cx="1737360" cy="201168"/>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00C27C"/>
              </a:buClr>
              <a:buSzPts val="950"/>
              <a:buFont typeface="Arial"/>
              <a:buNone/>
            </a:pPr>
            <a:r>
              <a:rPr b="1" i="0" lang="en-US" sz="950" u="none" cap="none" strike="noStrike">
                <a:solidFill>
                  <a:srgbClr val="00C27C"/>
                </a:solidFill>
                <a:latin typeface="Arial"/>
                <a:ea typeface="Arial"/>
                <a:cs typeface="Arial"/>
                <a:sym typeface="Arial"/>
              </a:rPr>
              <a:t>Action Motion</a:t>
            </a:r>
            <a:endParaRPr b="0" i="0" sz="950" u="none" cap="none" strike="noStrike">
              <a:solidFill>
                <a:schemeClr val="dk1"/>
              </a:solidFill>
              <a:latin typeface="Calibri"/>
              <a:ea typeface="Calibri"/>
              <a:cs typeface="Calibri"/>
              <a:sym typeface="Calibri"/>
            </a:endParaRPr>
          </a:p>
        </p:txBody>
      </p:sp>
      <p:sp>
        <p:nvSpPr>
          <p:cNvPr id="705" name="Google Shape;705;p21"/>
          <p:cNvSpPr/>
          <p:nvPr/>
        </p:nvSpPr>
        <p:spPr>
          <a:xfrm>
            <a:off x="5989320" y="1225296"/>
            <a:ext cx="914400" cy="201168"/>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00C27C"/>
              </a:buClr>
              <a:buSzPts val="950"/>
              <a:buFont typeface="Arial"/>
              <a:buNone/>
            </a:pPr>
            <a:r>
              <a:rPr b="1" i="0" lang="en-US" sz="950" u="none" cap="none" strike="noStrike">
                <a:solidFill>
                  <a:srgbClr val="00C27C"/>
                </a:solidFill>
                <a:latin typeface="Arial"/>
                <a:ea typeface="Arial"/>
                <a:cs typeface="Arial"/>
                <a:sym typeface="Arial"/>
              </a:rPr>
              <a:t>Owner</a:t>
            </a:r>
            <a:endParaRPr b="0" i="0" sz="950" u="none" cap="none" strike="noStrike">
              <a:solidFill>
                <a:schemeClr val="dk1"/>
              </a:solidFill>
              <a:latin typeface="Calibri"/>
              <a:ea typeface="Calibri"/>
              <a:cs typeface="Calibri"/>
              <a:sym typeface="Calibri"/>
            </a:endParaRPr>
          </a:p>
        </p:txBody>
      </p:sp>
      <p:sp>
        <p:nvSpPr>
          <p:cNvPr id="706" name="Google Shape;706;p21"/>
          <p:cNvSpPr/>
          <p:nvPr/>
        </p:nvSpPr>
        <p:spPr>
          <a:xfrm>
            <a:off x="6949440" y="1225296"/>
            <a:ext cx="777240" cy="201168"/>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00C27C"/>
              </a:buClr>
              <a:buSzPts val="950"/>
              <a:buFont typeface="Arial"/>
              <a:buNone/>
            </a:pPr>
            <a:r>
              <a:rPr b="1" i="0" lang="en-US" sz="950" u="none" cap="none" strike="noStrike">
                <a:solidFill>
                  <a:srgbClr val="00C27C"/>
                </a:solidFill>
                <a:latin typeface="Arial"/>
                <a:ea typeface="Arial"/>
                <a:cs typeface="Arial"/>
                <a:sym typeface="Arial"/>
              </a:rPr>
              <a:t>SLA</a:t>
            </a:r>
            <a:endParaRPr b="0" i="0" sz="950" u="none" cap="none" strike="noStrike">
              <a:solidFill>
                <a:schemeClr val="dk1"/>
              </a:solidFill>
              <a:latin typeface="Calibri"/>
              <a:ea typeface="Calibri"/>
              <a:cs typeface="Calibri"/>
              <a:sym typeface="Calibri"/>
            </a:endParaRPr>
          </a:p>
        </p:txBody>
      </p:sp>
      <p:sp>
        <p:nvSpPr>
          <p:cNvPr id="707" name="Google Shape;707;p21"/>
          <p:cNvSpPr/>
          <p:nvPr/>
        </p:nvSpPr>
        <p:spPr>
          <a:xfrm>
            <a:off x="7772400" y="1225296"/>
            <a:ext cx="1417320" cy="201168"/>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00C27C"/>
              </a:buClr>
              <a:buSzPts val="950"/>
              <a:buFont typeface="Arial"/>
              <a:buNone/>
            </a:pPr>
            <a:r>
              <a:rPr b="1" i="0" lang="en-US" sz="950" u="none" cap="none" strike="noStrike">
                <a:solidFill>
                  <a:srgbClr val="00C27C"/>
                </a:solidFill>
                <a:latin typeface="Arial"/>
                <a:ea typeface="Arial"/>
                <a:cs typeface="Arial"/>
                <a:sym typeface="Arial"/>
              </a:rPr>
              <a:t>Upgrade Trigger</a:t>
            </a:r>
            <a:endParaRPr b="0" i="0" sz="950" u="none" cap="none" strike="noStrike">
              <a:solidFill>
                <a:schemeClr val="dk1"/>
              </a:solidFill>
              <a:latin typeface="Calibri"/>
              <a:ea typeface="Calibri"/>
              <a:cs typeface="Calibri"/>
              <a:sym typeface="Calibri"/>
            </a:endParaRPr>
          </a:p>
        </p:txBody>
      </p:sp>
      <p:sp>
        <p:nvSpPr>
          <p:cNvPr id="708" name="Google Shape;708;p21"/>
          <p:cNvSpPr/>
          <p:nvPr/>
        </p:nvSpPr>
        <p:spPr>
          <a:xfrm>
            <a:off x="365760" y="1536192"/>
            <a:ext cx="8412480" cy="768096"/>
          </a:xfrm>
          <a:prstGeom prst="rect">
            <a:avLst/>
          </a:prstGeom>
          <a:solidFill>
            <a:srgbClr val="F0F4F8"/>
          </a:solidFill>
          <a:ln cap="flat" cmpd="sng" w="12700">
            <a:solidFill>
              <a:srgbClr val="E5E7EB"/>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09" name="Google Shape;709;p21"/>
          <p:cNvSpPr/>
          <p:nvPr/>
        </p:nvSpPr>
        <p:spPr>
          <a:xfrm>
            <a:off x="365760" y="1536192"/>
            <a:ext cx="54864" cy="768096"/>
          </a:xfrm>
          <a:prstGeom prst="rect">
            <a:avLst/>
          </a:prstGeom>
          <a:solidFill>
            <a:srgbClr val="EF5350"/>
          </a:solidFill>
          <a:ln cap="flat" cmpd="sng" w="12700">
            <a:solidFill>
              <a:srgbClr val="EF535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10" name="Google Shape;710;p21"/>
          <p:cNvSpPr/>
          <p:nvPr/>
        </p:nvSpPr>
        <p:spPr>
          <a:xfrm>
            <a:off x="502920" y="1792224"/>
            <a:ext cx="1389888" cy="27432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EF5350"/>
              </a:buClr>
              <a:buSzPts val="1100"/>
              <a:buFont typeface="Arial"/>
              <a:buNone/>
            </a:pPr>
            <a:r>
              <a:rPr b="1" i="0" lang="en-US" sz="1100" u="none" cap="none" strike="noStrike">
                <a:solidFill>
                  <a:srgbClr val="EF5350"/>
                </a:solidFill>
                <a:latin typeface="Arial"/>
                <a:ea typeface="Arial"/>
                <a:cs typeface="Arial"/>
                <a:sym typeface="Arial"/>
              </a:rPr>
              <a:t>T1 · High Intent</a:t>
            </a:r>
            <a:endParaRPr b="0" i="0" sz="1100" u="none" cap="none" strike="noStrike">
              <a:solidFill>
                <a:schemeClr val="dk1"/>
              </a:solidFill>
              <a:latin typeface="Calibri"/>
              <a:ea typeface="Calibri"/>
              <a:cs typeface="Calibri"/>
              <a:sym typeface="Calibri"/>
            </a:endParaRPr>
          </a:p>
        </p:txBody>
      </p:sp>
      <p:sp>
        <p:nvSpPr>
          <p:cNvPr id="711" name="Google Shape;711;p21"/>
          <p:cNvSpPr/>
          <p:nvPr/>
        </p:nvSpPr>
        <p:spPr>
          <a:xfrm>
            <a:off x="1938528" y="1719072"/>
            <a:ext cx="987552" cy="402336"/>
          </a:xfrm>
          <a:prstGeom prst="rect">
            <a:avLst/>
          </a:prstGeom>
          <a:solidFill>
            <a:srgbClr val="F4F5F7"/>
          </a:solidFill>
          <a:ln cap="flat" cmpd="sng" w="12700">
            <a:solidFill>
              <a:srgbClr val="CBD5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12" name="Google Shape;712;p21"/>
          <p:cNvSpPr/>
          <p:nvPr/>
        </p:nvSpPr>
        <p:spPr>
          <a:xfrm>
            <a:off x="2971800" y="1719072"/>
            <a:ext cx="1170432" cy="402336"/>
          </a:xfrm>
          <a:prstGeom prst="rect">
            <a:avLst/>
          </a:prstGeom>
          <a:solidFill>
            <a:srgbClr val="F4F5F7"/>
          </a:solidFill>
          <a:ln cap="flat" cmpd="sng" w="12700">
            <a:solidFill>
              <a:srgbClr val="CBD5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13" name="Google Shape;713;p21"/>
          <p:cNvSpPr/>
          <p:nvPr/>
        </p:nvSpPr>
        <p:spPr>
          <a:xfrm>
            <a:off x="4224528" y="1719072"/>
            <a:ext cx="1719072" cy="402336"/>
          </a:xfrm>
          <a:prstGeom prst="rect">
            <a:avLst/>
          </a:prstGeom>
          <a:solidFill>
            <a:srgbClr val="F4F5F7"/>
          </a:solidFill>
          <a:ln cap="flat" cmpd="sng" w="12700">
            <a:solidFill>
              <a:srgbClr val="CBD5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14" name="Google Shape;714;p21"/>
          <p:cNvSpPr/>
          <p:nvPr/>
        </p:nvSpPr>
        <p:spPr>
          <a:xfrm>
            <a:off x="6035040" y="1719072"/>
            <a:ext cx="896112" cy="402336"/>
          </a:xfrm>
          <a:prstGeom prst="rect">
            <a:avLst/>
          </a:prstGeom>
          <a:solidFill>
            <a:srgbClr val="F4F5F7"/>
          </a:solidFill>
          <a:ln cap="flat" cmpd="sng" w="12700">
            <a:solidFill>
              <a:srgbClr val="CBD5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15" name="Google Shape;715;p21"/>
          <p:cNvSpPr/>
          <p:nvPr/>
        </p:nvSpPr>
        <p:spPr>
          <a:xfrm>
            <a:off x="6995160" y="1719072"/>
            <a:ext cx="749808" cy="402336"/>
          </a:xfrm>
          <a:prstGeom prst="rect">
            <a:avLst/>
          </a:prstGeom>
          <a:solidFill>
            <a:srgbClr val="F4F5F7"/>
          </a:solidFill>
          <a:ln cap="flat" cmpd="sng" w="12700">
            <a:solidFill>
              <a:srgbClr val="CBD5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16" name="Google Shape;716;p21"/>
          <p:cNvSpPr/>
          <p:nvPr/>
        </p:nvSpPr>
        <p:spPr>
          <a:xfrm>
            <a:off x="7790688" y="1719072"/>
            <a:ext cx="1389888" cy="402336"/>
          </a:xfrm>
          <a:prstGeom prst="rect">
            <a:avLst/>
          </a:prstGeom>
          <a:solidFill>
            <a:srgbClr val="F4F5F7"/>
          </a:solidFill>
          <a:ln cap="flat" cmpd="sng" w="12700">
            <a:solidFill>
              <a:srgbClr val="CBD5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17" name="Google Shape;717;p21"/>
          <p:cNvSpPr/>
          <p:nvPr/>
        </p:nvSpPr>
        <p:spPr>
          <a:xfrm>
            <a:off x="365760" y="2377440"/>
            <a:ext cx="8412480" cy="768096"/>
          </a:xfrm>
          <a:prstGeom prst="rect">
            <a:avLst/>
          </a:prstGeom>
          <a:solidFill>
            <a:srgbClr val="E8EFF5"/>
          </a:solidFill>
          <a:ln cap="flat" cmpd="sng" w="12700">
            <a:solidFill>
              <a:srgbClr val="E5E7EB"/>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18" name="Google Shape;718;p21"/>
          <p:cNvSpPr/>
          <p:nvPr/>
        </p:nvSpPr>
        <p:spPr>
          <a:xfrm>
            <a:off x="365760" y="2377440"/>
            <a:ext cx="54864" cy="768096"/>
          </a:xfrm>
          <a:prstGeom prst="rect">
            <a:avLst/>
          </a:prstGeom>
          <a:solidFill>
            <a:srgbClr val="F59E0B"/>
          </a:solidFill>
          <a:ln cap="flat" cmpd="sng" w="12700">
            <a:solidFill>
              <a:srgbClr val="F59E0B"/>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19" name="Google Shape;719;p21"/>
          <p:cNvSpPr/>
          <p:nvPr/>
        </p:nvSpPr>
        <p:spPr>
          <a:xfrm>
            <a:off x="502920" y="2633472"/>
            <a:ext cx="1389888" cy="27432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F59E0B"/>
              </a:buClr>
              <a:buSzPts val="1100"/>
              <a:buFont typeface="Arial"/>
              <a:buNone/>
            </a:pPr>
            <a:r>
              <a:rPr b="1" i="0" lang="en-US" sz="1100" u="none" cap="none" strike="noStrike">
                <a:solidFill>
                  <a:srgbClr val="F59E0B"/>
                </a:solidFill>
                <a:latin typeface="Arial"/>
                <a:ea typeface="Arial"/>
                <a:cs typeface="Arial"/>
                <a:sym typeface="Arial"/>
              </a:rPr>
              <a:t>T2 · Warm</a:t>
            </a:r>
            <a:endParaRPr b="0" i="0" sz="1100" u="none" cap="none" strike="noStrike">
              <a:solidFill>
                <a:schemeClr val="dk1"/>
              </a:solidFill>
              <a:latin typeface="Calibri"/>
              <a:ea typeface="Calibri"/>
              <a:cs typeface="Calibri"/>
              <a:sym typeface="Calibri"/>
            </a:endParaRPr>
          </a:p>
        </p:txBody>
      </p:sp>
      <p:sp>
        <p:nvSpPr>
          <p:cNvPr id="720" name="Google Shape;720;p21"/>
          <p:cNvSpPr/>
          <p:nvPr/>
        </p:nvSpPr>
        <p:spPr>
          <a:xfrm>
            <a:off x="1938528" y="2560320"/>
            <a:ext cx="987552" cy="402336"/>
          </a:xfrm>
          <a:prstGeom prst="rect">
            <a:avLst/>
          </a:prstGeom>
          <a:solidFill>
            <a:srgbClr val="F4F5F7"/>
          </a:solidFill>
          <a:ln cap="flat" cmpd="sng" w="12700">
            <a:solidFill>
              <a:srgbClr val="CBD5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21" name="Google Shape;721;p21"/>
          <p:cNvSpPr/>
          <p:nvPr/>
        </p:nvSpPr>
        <p:spPr>
          <a:xfrm>
            <a:off x="2971800" y="2560320"/>
            <a:ext cx="1170432" cy="402336"/>
          </a:xfrm>
          <a:prstGeom prst="rect">
            <a:avLst/>
          </a:prstGeom>
          <a:solidFill>
            <a:srgbClr val="F4F5F7"/>
          </a:solidFill>
          <a:ln cap="flat" cmpd="sng" w="12700">
            <a:solidFill>
              <a:srgbClr val="CBD5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22" name="Google Shape;722;p21"/>
          <p:cNvSpPr/>
          <p:nvPr/>
        </p:nvSpPr>
        <p:spPr>
          <a:xfrm>
            <a:off x="4224528" y="2560320"/>
            <a:ext cx="1719072" cy="402336"/>
          </a:xfrm>
          <a:prstGeom prst="rect">
            <a:avLst/>
          </a:prstGeom>
          <a:solidFill>
            <a:srgbClr val="F4F5F7"/>
          </a:solidFill>
          <a:ln cap="flat" cmpd="sng" w="12700">
            <a:solidFill>
              <a:srgbClr val="CBD5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23" name="Google Shape;723;p21"/>
          <p:cNvSpPr/>
          <p:nvPr/>
        </p:nvSpPr>
        <p:spPr>
          <a:xfrm>
            <a:off x="6035040" y="2560320"/>
            <a:ext cx="896112" cy="402336"/>
          </a:xfrm>
          <a:prstGeom prst="rect">
            <a:avLst/>
          </a:prstGeom>
          <a:solidFill>
            <a:srgbClr val="F4F5F7"/>
          </a:solidFill>
          <a:ln cap="flat" cmpd="sng" w="12700">
            <a:solidFill>
              <a:srgbClr val="CBD5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24" name="Google Shape;724;p21"/>
          <p:cNvSpPr/>
          <p:nvPr/>
        </p:nvSpPr>
        <p:spPr>
          <a:xfrm>
            <a:off x="6995160" y="2560320"/>
            <a:ext cx="749808" cy="402336"/>
          </a:xfrm>
          <a:prstGeom prst="rect">
            <a:avLst/>
          </a:prstGeom>
          <a:solidFill>
            <a:srgbClr val="F4F5F7"/>
          </a:solidFill>
          <a:ln cap="flat" cmpd="sng" w="12700">
            <a:solidFill>
              <a:srgbClr val="CBD5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25" name="Google Shape;725;p21"/>
          <p:cNvSpPr/>
          <p:nvPr/>
        </p:nvSpPr>
        <p:spPr>
          <a:xfrm>
            <a:off x="7790688" y="2560320"/>
            <a:ext cx="1389888" cy="402336"/>
          </a:xfrm>
          <a:prstGeom prst="rect">
            <a:avLst/>
          </a:prstGeom>
          <a:solidFill>
            <a:srgbClr val="F4F5F7"/>
          </a:solidFill>
          <a:ln cap="flat" cmpd="sng" w="12700">
            <a:solidFill>
              <a:srgbClr val="CBD5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26" name="Google Shape;726;p21"/>
          <p:cNvSpPr/>
          <p:nvPr/>
        </p:nvSpPr>
        <p:spPr>
          <a:xfrm>
            <a:off x="365760" y="3218688"/>
            <a:ext cx="8412480" cy="768096"/>
          </a:xfrm>
          <a:prstGeom prst="rect">
            <a:avLst/>
          </a:prstGeom>
          <a:solidFill>
            <a:srgbClr val="F0F4F8"/>
          </a:solidFill>
          <a:ln cap="flat" cmpd="sng" w="12700">
            <a:solidFill>
              <a:srgbClr val="E5E7EB"/>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27" name="Google Shape;727;p21"/>
          <p:cNvSpPr/>
          <p:nvPr/>
        </p:nvSpPr>
        <p:spPr>
          <a:xfrm>
            <a:off x="365760" y="3218688"/>
            <a:ext cx="54864" cy="768096"/>
          </a:xfrm>
          <a:prstGeom prst="rect">
            <a:avLst/>
          </a:prstGeom>
          <a:solidFill>
            <a:srgbClr val="00C27C"/>
          </a:solidFill>
          <a:ln cap="flat" cmpd="sng" w="12700">
            <a:solidFill>
              <a:srgbClr val="00C27C"/>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28" name="Google Shape;728;p21"/>
          <p:cNvSpPr/>
          <p:nvPr/>
        </p:nvSpPr>
        <p:spPr>
          <a:xfrm>
            <a:off x="502920" y="3474720"/>
            <a:ext cx="1389888" cy="27432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00C27C"/>
              </a:buClr>
              <a:buSzPts val="1100"/>
              <a:buFont typeface="Arial"/>
              <a:buNone/>
            </a:pPr>
            <a:r>
              <a:rPr b="1" i="0" lang="en-US" sz="1100" u="none" cap="none" strike="noStrike">
                <a:solidFill>
                  <a:srgbClr val="00C27C"/>
                </a:solidFill>
                <a:latin typeface="Arial"/>
                <a:ea typeface="Arial"/>
                <a:cs typeface="Arial"/>
                <a:sym typeface="Arial"/>
              </a:rPr>
              <a:t>T3 · Monitor</a:t>
            </a:r>
            <a:endParaRPr b="0" i="0" sz="1100" u="none" cap="none" strike="noStrike">
              <a:solidFill>
                <a:schemeClr val="dk1"/>
              </a:solidFill>
              <a:latin typeface="Calibri"/>
              <a:ea typeface="Calibri"/>
              <a:cs typeface="Calibri"/>
              <a:sym typeface="Calibri"/>
            </a:endParaRPr>
          </a:p>
        </p:txBody>
      </p:sp>
      <p:sp>
        <p:nvSpPr>
          <p:cNvPr id="729" name="Google Shape;729;p21"/>
          <p:cNvSpPr/>
          <p:nvPr/>
        </p:nvSpPr>
        <p:spPr>
          <a:xfrm>
            <a:off x="1938528" y="3401568"/>
            <a:ext cx="987552" cy="402336"/>
          </a:xfrm>
          <a:prstGeom prst="rect">
            <a:avLst/>
          </a:prstGeom>
          <a:solidFill>
            <a:srgbClr val="F4F5F7"/>
          </a:solidFill>
          <a:ln cap="flat" cmpd="sng" w="12700">
            <a:solidFill>
              <a:srgbClr val="CBD5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30" name="Google Shape;730;p21"/>
          <p:cNvSpPr/>
          <p:nvPr/>
        </p:nvSpPr>
        <p:spPr>
          <a:xfrm>
            <a:off x="2971800" y="3401568"/>
            <a:ext cx="1170432" cy="402336"/>
          </a:xfrm>
          <a:prstGeom prst="rect">
            <a:avLst/>
          </a:prstGeom>
          <a:solidFill>
            <a:srgbClr val="F4F5F7"/>
          </a:solidFill>
          <a:ln cap="flat" cmpd="sng" w="12700">
            <a:solidFill>
              <a:srgbClr val="CBD5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31" name="Google Shape;731;p21"/>
          <p:cNvSpPr/>
          <p:nvPr/>
        </p:nvSpPr>
        <p:spPr>
          <a:xfrm>
            <a:off x="4224528" y="3401568"/>
            <a:ext cx="1719072" cy="402336"/>
          </a:xfrm>
          <a:prstGeom prst="rect">
            <a:avLst/>
          </a:prstGeom>
          <a:solidFill>
            <a:srgbClr val="F4F5F7"/>
          </a:solidFill>
          <a:ln cap="flat" cmpd="sng" w="12700">
            <a:solidFill>
              <a:srgbClr val="CBD5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32" name="Google Shape;732;p21"/>
          <p:cNvSpPr/>
          <p:nvPr/>
        </p:nvSpPr>
        <p:spPr>
          <a:xfrm>
            <a:off x="6035040" y="3401568"/>
            <a:ext cx="896112" cy="402336"/>
          </a:xfrm>
          <a:prstGeom prst="rect">
            <a:avLst/>
          </a:prstGeom>
          <a:solidFill>
            <a:srgbClr val="F4F5F7"/>
          </a:solidFill>
          <a:ln cap="flat" cmpd="sng" w="12700">
            <a:solidFill>
              <a:srgbClr val="CBD5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33" name="Google Shape;733;p21"/>
          <p:cNvSpPr/>
          <p:nvPr/>
        </p:nvSpPr>
        <p:spPr>
          <a:xfrm>
            <a:off x="6995160" y="3401568"/>
            <a:ext cx="749808" cy="402336"/>
          </a:xfrm>
          <a:prstGeom prst="rect">
            <a:avLst/>
          </a:prstGeom>
          <a:solidFill>
            <a:srgbClr val="F4F5F7"/>
          </a:solidFill>
          <a:ln cap="flat" cmpd="sng" w="12700">
            <a:solidFill>
              <a:srgbClr val="CBD5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34" name="Google Shape;734;p21"/>
          <p:cNvSpPr/>
          <p:nvPr/>
        </p:nvSpPr>
        <p:spPr>
          <a:xfrm>
            <a:off x="7790688" y="3401568"/>
            <a:ext cx="1389888" cy="402336"/>
          </a:xfrm>
          <a:prstGeom prst="rect">
            <a:avLst/>
          </a:prstGeom>
          <a:solidFill>
            <a:srgbClr val="F4F5F7"/>
          </a:solidFill>
          <a:ln cap="flat" cmpd="sng" w="12700">
            <a:solidFill>
              <a:srgbClr val="CBD5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35" name="Google Shape;735;p21"/>
          <p:cNvSpPr/>
          <p:nvPr/>
        </p:nvSpPr>
        <p:spPr>
          <a:xfrm>
            <a:off x="365760" y="4059936"/>
            <a:ext cx="8412480" cy="768096"/>
          </a:xfrm>
          <a:prstGeom prst="rect">
            <a:avLst/>
          </a:prstGeom>
          <a:solidFill>
            <a:srgbClr val="E8EFF5"/>
          </a:solidFill>
          <a:ln cap="flat" cmpd="sng" w="12700">
            <a:solidFill>
              <a:srgbClr val="E5E7EB"/>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36" name="Google Shape;736;p21"/>
          <p:cNvSpPr/>
          <p:nvPr/>
        </p:nvSpPr>
        <p:spPr>
          <a:xfrm>
            <a:off x="365760" y="4059936"/>
            <a:ext cx="54864" cy="768096"/>
          </a:xfrm>
          <a:prstGeom prst="rect">
            <a:avLst/>
          </a:prstGeom>
          <a:solidFill>
            <a:srgbClr val="8492A6"/>
          </a:solidFill>
          <a:ln cap="flat" cmpd="sng" w="12700">
            <a:solidFill>
              <a:srgbClr val="8492A6"/>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37" name="Google Shape;737;p21"/>
          <p:cNvSpPr/>
          <p:nvPr/>
        </p:nvSpPr>
        <p:spPr>
          <a:xfrm>
            <a:off x="502920" y="4315968"/>
            <a:ext cx="1389888" cy="27432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8492A6"/>
              </a:buClr>
              <a:buSzPts val="1100"/>
              <a:buFont typeface="Arial"/>
              <a:buNone/>
            </a:pPr>
            <a:r>
              <a:rPr b="1" i="0" lang="en-US" sz="1100" u="none" cap="none" strike="noStrike">
                <a:solidFill>
                  <a:srgbClr val="8492A6"/>
                </a:solidFill>
                <a:latin typeface="Arial"/>
                <a:ea typeface="Arial"/>
                <a:cs typeface="Arial"/>
                <a:sym typeface="Arial"/>
              </a:rPr>
              <a:t>T— · Not Ready</a:t>
            </a:r>
            <a:endParaRPr b="0" i="0" sz="1100" u="none" cap="none" strike="noStrike">
              <a:solidFill>
                <a:schemeClr val="dk1"/>
              </a:solidFill>
              <a:latin typeface="Calibri"/>
              <a:ea typeface="Calibri"/>
              <a:cs typeface="Calibri"/>
              <a:sym typeface="Calibri"/>
            </a:endParaRPr>
          </a:p>
        </p:txBody>
      </p:sp>
      <p:sp>
        <p:nvSpPr>
          <p:cNvPr id="738" name="Google Shape;738;p21"/>
          <p:cNvSpPr/>
          <p:nvPr/>
        </p:nvSpPr>
        <p:spPr>
          <a:xfrm>
            <a:off x="1938528" y="4242816"/>
            <a:ext cx="987552" cy="402336"/>
          </a:xfrm>
          <a:prstGeom prst="rect">
            <a:avLst/>
          </a:prstGeom>
          <a:solidFill>
            <a:srgbClr val="F4F5F7"/>
          </a:solidFill>
          <a:ln cap="flat" cmpd="sng" w="12700">
            <a:solidFill>
              <a:srgbClr val="CBD5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39" name="Google Shape;739;p21"/>
          <p:cNvSpPr/>
          <p:nvPr/>
        </p:nvSpPr>
        <p:spPr>
          <a:xfrm>
            <a:off x="2971800" y="4242816"/>
            <a:ext cx="1170432" cy="402336"/>
          </a:xfrm>
          <a:prstGeom prst="rect">
            <a:avLst/>
          </a:prstGeom>
          <a:solidFill>
            <a:srgbClr val="F4F5F7"/>
          </a:solidFill>
          <a:ln cap="flat" cmpd="sng" w="12700">
            <a:solidFill>
              <a:srgbClr val="CBD5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40" name="Google Shape;740;p21"/>
          <p:cNvSpPr/>
          <p:nvPr/>
        </p:nvSpPr>
        <p:spPr>
          <a:xfrm>
            <a:off x="4224528" y="4242816"/>
            <a:ext cx="1719072" cy="402336"/>
          </a:xfrm>
          <a:prstGeom prst="rect">
            <a:avLst/>
          </a:prstGeom>
          <a:solidFill>
            <a:srgbClr val="F4F5F7"/>
          </a:solidFill>
          <a:ln cap="flat" cmpd="sng" w="12700">
            <a:solidFill>
              <a:srgbClr val="CBD5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41" name="Google Shape;741;p21"/>
          <p:cNvSpPr/>
          <p:nvPr/>
        </p:nvSpPr>
        <p:spPr>
          <a:xfrm>
            <a:off x="6035040" y="4242816"/>
            <a:ext cx="896112" cy="402336"/>
          </a:xfrm>
          <a:prstGeom prst="rect">
            <a:avLst/>
          </a:prstGeom>
          <a:solidFill>
            <a:srgbClr val="F4F5F7"/>
          </a:solidFill>
          <a:ln cap="flat" cmpd="sng" w="12700">
            <a:solidFill>
              <a:srgbClr val="CBD5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42" name="Google Shape;742;p21"/>
          <p:cNvSpPr/>
          <p:nvPr/>
        </p:nvSpPr>
        <p:spPr>
          <a:xfrm>
            <a:off x="6995160" y="4242816"/>
            <a:ext cx="749808" cy="402336"/>
          </a:xfrm>
          <a:prstGeom prst="rect">
            <a:avLst/>
          </a:prstGeom>
          <a:solidFill>
            <a:srgbClr val="F4F5F7"/>
          </a:solidFill>
          <a:ln cap="flat" cmpd="sng" w="12700">
            <a:solidFill>
              <a:srgbClr val="CBD5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43" name="Google Shape;743;p21"/>
          <p:cNvSpPr/>
          <p:nvPr/>
        </p:nvSpPr>
        <p:spPr>
          <a:xfrm>
            <a:off x="7790688" y="4242816"/>
            <a:ext cx="1389888" cy="402336"/>
          </a:xfrm>
          <a:prstGeom prst="rect">
            <a:avLst/>
          </a:prstGeom>
          <a:solidFill>
            <a:srgbClr val="F4F5F7"/>
          </a:solidFill>
          <a:ln cap="flat" cmpd="sng" w="12700">
            <a:solidFill>
              <a:srgbClr val="CBD5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44" name="Google Shape;744;p21"/>
          <p:cNvSpPr/>
          <p:nvPr/>
        </p:nvSpPr>
        <p:spPr>
          <a:xfrm>
            <a:off x="365760" y="4892040"/>
            <a:ext cx="8412480" cy="201168"/>
          </a:xfrm>
          <a:prstGeom prst="rect">
            <a:avLst/>
          </a:prstGeom>
          <a:solidFill>
            <a:srgbClr val="EBF8F2"/>
          </a:solidFill>
          <a:ln cap="flat" cmpd="sng" w="12700">
            <a:solidFill>
              <a:srgbClr val="00C27C"/>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45" name="Google Shape;745;p21"/>
          <p:cNvSpPr/>
          <p:nvPr/>
        </p:nvSpPr>
        <p:spPr>
          <a:xfrm>
            <a:off x="502920" y="4910328"/>
            <a:ext cx="8229600" cy="164592"/>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00A869"/>
              </a:buClr>
              <a:buSzPts val="1000"/>
              <a:buFont typeface="Arial"/>
              <a:buNone/>
            </a:pPr>
            <a:r>
              <a:rPr b="1" i="0" lang="en-US" sz="1000" u="none" cap="none" strike="noStrike">
                <a:solidFill>
                  <a:srgbClr val="00A869"/>
                </a:solidFill>
                <a:latin typeface="Arial"/>
                <a:ea typeface="Arial"/>
                <a:cs typeface="Arial"/>
                <a:sym typeface="Arial"/>
              </a:rPr>
              <a:t>📌  Calibrate thresholds after 30 days. If Tier 1 volume is too high, raise the score floor. If pipeline is thin, widen the signal set.</a:t>
            </a:r>
            <a:endParaRPr b="0" i="0" sz="1000" u="none" cap="none" strike="noStrike">
              <a:solidFill>
                <a:schemeClr val="dk1"/>
              </a:solidFill>
              <a:latin typeface="Calibri"/>
              <a:ea typeface="Calibri"/>
              <a:cs typeface="Calibri"/>
              <a:sym typeface="Calibri"/>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35" name="Shape 35"/>
        <p:cNvGrpSpPr/>
        <p:nvPr/>
      </p:nvGrpSpPr>
      <p:grpSpPr>
        <a:xfrm>
          <a:off x="0" y="0"/>
          <a:ext cx="0" cy="0"/>
          <a:chOff x="0" y="0"/>
          <a:chExt cx="0" cy="0"/>
        </a:xfrm>
      </p:grpSpPr>
      <p:sp>
        <p:nvSpPr>
          <p:cNvPr id="36" name="Google Shape;36;p4"/>
          <p:cNvSpPr/>
          <p:nvPr/>
        </p:nvSpPr>
        <p:spPr>
          <a:xfrm>
            <a:off x="0" y="0"/>
            <a:ext cx="9144000" cy="594360"/>
          </a:xfrm>
          <a:prstGeom prst="rect">
            <a:avLst/>
          </a:prstGeom>
          <a:solidFill>
            <a:srgbClr val="0D0D2B"/>
          </a:solidFill>
          <a:ln cap="flat" cmpd="sng" w="12700">
            <a:solidFill>
              <a:srgbClr val="0D0D2B"/>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4"/>
          <p:cNvSpPr/>
          <p:nvPr/>
        </p:nvSpPr>
        <p:spPr>
          <a:xfrm>
            <a:off x="365760" y="109728"/>
            <a:ext cx="6400800" cy="384048"/>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FFFFFF"/>
              </a:buClr>
              <a:buSzPts val="1800"/>
              <a:buFont typeface="Arial Black"/>
              <a:buNone/>
            </a:pPr>
            <a:r>
              <a:rPr b="1" i="0" lang="en-US" sz="1800" u="none" cap="none" strike="noStrike">
                <a:solidFill>
                  <a:srgbClr val="FFFFFF"/>
                </a:solidFill>
                <a:latin typeface="Arial Black"/>
                <a:ea typeface="Arial Black"/>
                <a:cs typeface="Arial Black"/>
                <a:sym typeface="Arial Black"/>
              </a:rPr>
              <a:t>How to Use This Workbook</a:t>
            </a:r>
            <a:endParaRPr b="0" i="0" sz="1800" u="none" cap="none" strike="noStrike">
              <a:solidFill>
                <a:schemeClr val="dk1"/>
              </a:solidFill>
              <a:latin typeface="Calibri"/>
              <a:ea typeface="Calibri"/>
              <a:cs typeface="Calibri"/>
              <a:sym typeface="Calibri"/>
            </a:endParaRPr>
          </a:p>
        </p:txBody>
      </p:sp>
      <p:sp>
        <p:nvSpPr>
          <p:cNvPr id="38" name="Google Shape;38;p4"/>
          <p:cNvSpPr/>
          <p:nvPr/>
        </p:nvSpPr>
        <p:spPr>
          <a:xfrm>
            <a:off x="365760" y="822960"/>
            <a:ext cx="8412480" cy="32004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8492A6"/>
              </a:buClr>
              <a:buSzPts val="1300"/>
              <a:buFont typeface="Arial"/>
              <a:buNone/>
            </a:pPr>
            <a:r>
              <a:rPr b="0" i="0" lang="en-US" sz="1300" u="none" cap="none" strike="noStrike">
                <a:solidFill>
                  <a:srgbClr val="8492A6"/>
                </a:solidFill>
                <a:latin typeface="Arial"/>
                <a:ea typeface="Arial"/>
                <a:cs typeface="Arial"/>
                <a:sym typeface="Arial"/>
              </a:rPr>
              <a:t>This workbook is your system design document. Complete each section during or after the corresponding session.</a:t>
            </a:r>
            <a:endParaRPr b="0" i="0" sz="1300" u="none" cap="none" strike="noStrike">
              <a:solidFill>
                <a:schemeClr val="dk1"/>
              </a:solidFill>
              <a:latin typeface="Calibri"/>
              <a:ea typeface="Calibri"/>
              <a:cs typeface="Calibri"/>
              <a:sym typeface="Calibri"/>
            </a:endParaRPr>
          </a:p>
        </p:txBody>
      </p:sp>
      <p:sp>
        <p:nvSpPr>
          <p:cNvPr id="39" name="Google Shape;39;p4"/>
          <p:cNvSpPr/>
          <p:nvPr/>
        </p:nvSpPr>
        <p:spPr>
          <a:xfrm>
            <a:off x="365760" y="1261872"/>
            <a:ext cx="8412480" cy="329184"/>
          </a:xfrm>
          <a:prstGeom prst="rect">
            <a:avLst/>
          </a:prstGeom>
          <a:solidFill>
            <a:srgbClr val="0D0D2B"/>
          </a:solidFill>
          <a:ln cap="flat" cmpd="sng" w="12700">
            <a:solidFill>
              <a:srgbClr val="0D0D2B"/>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0" name="Google Shape;40;p4"/>
          <p:cNvSpPr/>
          <p:nvPr/>
        </p:nvSpPr>
        <p:spPr>
          <a:xfrm>
            <a:off x="457200" y="1316736"/>
            <a:ext cx="1280160" cy="237744"/>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00C27C"/>
              </a:buClr>
              <a:buSzPts val="1000"/>
              <a:buFont typeface="Arial"/>
              <a:buNone/>
            </a:pPr>
            <a:r>
              <a:rPr b="1" i="0" lang="en-US" sz="1000" u="none" cap="none" strike="noStrike">
                <a:solidFill>
                  <a:srgbClr val="00C27C"/>
                </a:solidFill>
                <a:latin typeface="Arial"/>
                <a:ea typeface="Arial"/>
                <a:cs typeface="Arial"/>
                <a:sym typeface="Arial"/>
              </a:rPr>
              <a:t>Session</a:t>
            </a:r>
            <a:endParaRPr b="0" i="0" sz="1000" u="none" cap="none" strike="noStrike">
              <a:solidFill>
                <a:schemeClr val="dk1"/>
              </a:solidFill>
              <a:latin typeface="Calibri"/>
              <a:ea typeface="Calibri"/>
              <a:cs typeface="Calibri"/>
              <a:sym typeface="Calibri"/>
            </a:endParaRPr>
          </a:p>
        </p:txBody>
      </p:sp>
      <p:sp>
        <p:nvSpPr>
          <p:cNvPr id="41" name="Google Shape;41;p4"/>
          <p:cNvSpPr/>
          <p:nvPr/>
        </p:nvSpPr>
        <p:spPr>
          <a:xfrm>
            <a:off x="1828800" y="1316736"/>
            <a:ext cx="3108960" cy="237744"/>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00C27C"/>
              </a:buClr>
              <a:buSzPts val="1000"/>
              <a:buFont typeface="Arial"/>
              <a:buNone/>
            </a:pPr>
            <a:r>
              <a:rPr b="1" i="0" lang="en-US" sz="1000" u="none" cap="none" strike="noStrike">
                <a:solidFill>
                  <a:srgbClr val="00C27C"/>
                </a:solidFill>
                <a:latin typeface="Arial"/>
                <a:ea typeface="Arial"/>
                <a:cs typeface="Arial"/>
                <a:sym typeface="Arial"/>
              </a:rPr>
              <a:t>Topic</a:t>
            </a:r>
            <a:endParaRPr b="0" i="0" sz="1000" u="none" cap="none" strike="noStrike">
              <a:solidFill>
                <a:schemeClr val="dk1"/>
              </a:solidFill>
              <a:latin typeface="Calibri"/>
              <a:ea typeface="Calibri"/>
              <a:cs typeface="Calibri"/>
              <a:sym typeface="Calibri"/>
            </a:endParaRPr>
          </a:p>
        </p:txBody>
      </p:sp>
      <p:sp>
        <p:nvSpPr>
          <p:cNvPr id="42" name="Google Shape;42;p4"/>
          <p:cNvSpPr/>
          <p:nvPr/>
        </p:nvSpPr>
        <p:spPr>
          <a:xfrm>
            <a:off x="4983480" y="1316736"/>
            <a:ext cx="914400" cy="237744"/>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00C27C"/>
              </a:buClr>
              <a:buSzPts val="1000"/>
              <a:buFont typeface="Arial"/>
              <a:buNone/>
            </a:pPr>
            <a:r>
              <a:rPr b="1" i="0" lang="en-US" sz="1000" u="none" cap="none" strike="noStrike">
                <a:solidFill>
                  <a:srgbClr val="00C27C"/>
                </a:solidFill>
                <a:latin typeface="Arial"/>
                <a:ea typeface="Arial"/>
                <a:cs typeface="Arial"/>
                <a:sym typeface="Arial"/>
              </a:rPr>
              <a:t>Pages</a:t>
            </a:r>
            <a:endParaRPr b="0" i="0" sz="1000" u="none" cap="none" strike="noStrike">
              <a:solidFill>
                <a:schemeClr val="dk1"/>
              </a:solidFill>
              <a:latin typeface="Calibri"/>
              <a:ea typeface="Calibri"/>
              <a:cs typeface="Calibri"/>
              <a:sym typeface="Calibri"/>
            </a:endParaRPr>
          </a:p>
        </p:txBody>
      </p:sp>
      <p:sp>
        <p:nvSpPr>
          <p:cNvPr id="43" name="Google Shape;43;p4"/>
          <p:cNvSpPr/>
          <p:nvPr/>
        </p:nvSpPr>
        <p:spPr>
          <a:xfrm>
            <a:off x="5989320" y="1316736"/>
            <a:ext cx="2834640" cy="237744"/>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00C27C"/>
              </a:buClr>
              <a:buSzPts val="1000"/>
              <a:buFont typeface="Arial"/>
              <a:buNone/>
            </a:pPr>
            <a:r>
              <a:rPr b="1" i="0" lang="en-US" sz="1000" u="none" cap="none" strike="noStrike">
                <a:solidFill>
                  <a:srgbClr val="00C27C"/>
                </a:solidFill>
                <a:latin typeface="Arial"/>
                <a:ea typeface="Arial"/>
                <a:cs typeface="Arial"/>
                <a:sym typeface="Arial"/>
              </a:rPr>
              <a:t>Deliverable Status</a:t>
            </a:r>
            <a:endParaRPr b="0" i="0" sz="1000" u="none" cap="none" strike="noStrike">
              <a:solidFill>
                <a:schemeClr val="dk1"/>
              </a:solidFill>
              <a:latin typeface="Calibri"/>
              <a:ea typeface="Calibri"/>
              <a:cs typeface="Calibri"/>
              <a:sym typeface="Calibri"/>
            </a:endParaRPr>
          </a:p>
        </p:txBody>
      </p:sp>
      <p:sp>
        <p:nvSpPr>
          <p:cNvPr id="44" name="Google Shape;44;p4"/>
          <p:cNvSpPr/>
          <p:nvPr/>
        </p:nvSpPr>
        <p:spPr>
          <a:xfrm>
            <a:off x="365760" y="1645920"/>
            <a:ext cx="8412480" cy="548640"/>
          </a:xfrm>
          <a:prstGeom prst="rect">
            <a:avLst/>
          </a:prstGeom>
          <a:solidFill>
            <a:srgbClr val="F4F5F7"/>
          </a:solidFill>
          <a:ln cap="flat" cmpd="sng" w="12700">
            <a:solidFill>
              <a:srgbClr val="E5E7EB"/>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5" name="Google Shape;45;p4"/>
          <p:cNvSpPr/>
          <p:nvPr/>
        </p:nvSpPr>
        <p:spPr>
          <a:xfrm>
            <a:off x="365760" y="1645920"/>
            <a:ext cx="54864" cy="548640"/>
          </a:xfrm>
          <a:prstGeom prst="rect">
            <a:avLst/>
          </a:prstGeom>
          <a:solidFill>
            <a:srgbClr val="EF5350"/>
          </a:solidFill>
          <a:ln cap="flat" cmpd="sng" w="12700">
            <a:solidFill>
              <a:srgbClr val="EF535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6" name="Google Shape;46;p4"/>
          <p:cNvSpPr/>
          <p:nvPr/>
        </p:nvSpPr>
        <p:spPr>
          <a:xfrm>
            <a:off x="502920" y="1801368"/>
            <a:ext cx="1188720" cy="256032"/>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EF5350"/>
              </a:buClr>
              <a:buSzPts val="1300"/>
              <a:buFont typeface="Arial"/>
              <a:buNone/>
            </a:pPr>
            <a:r>
              <a:rPr b="1" i="0" lang="en-US" sz="1300" u="none" cap="none" strike="noStrike">
                <a:solidFill>
                  <a:srgbClr val="EF5350"/>
                </a:solidFill>
                <a:latin typeface="Arial"/>
                <a:ea typeface="Arial"/>
                <a:cs typeface="Arial"/>
                <a:sym typeface="Arial"/>
              </a:rPr>
              <a:t>Session 1</a:t>
            </a:r>
            <a:endParaRPr b="0" i="0" sz="1300" u="none" cap="none" strike="noStrike">
              <a:solidFill>
                <a:schemeClr val="dk1"/>
              </a:solidFill>
              <a:latin typeface="Calibri"/>
              <a:ea typeface="Calibri"/>
              <a:cs typeface="Calibri"/>
              <a:sym typeface="Calibri"/>
            </a:endParaRPr>
          </a:p>
        </p:txBody>
      </p:sp>
      <p:sp>
        <p:nvSpPr>
          <p:cNvPr id="47" name="Google Shape;47;p4"/>
          <p:cNvSpPr/>
          <p:nvPr/>
        </p:nvSpPr>
        <p:spPr>
          <a:xfrm>
            <a:off x="1828800" y="1801368"/>
            <a:ext cx="2606040" cy="256032"/>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1F2D3D"/>
              </a:buClr>
              <a:buSzPts val="1200"/>
              <a:buFont typeface="Arial"/>
              <a:buNone/>
            </a:pPr>
            <a:r>
              <a:rPr b="1" i="0" lang="en-US" sz="1200" u="none" cap="none" strike="noStrike">
                <a:solidFill>
                  <a:srgbClr val="1F2D3D"/>
                </a:solidFill>
                <a:latin typeface="Arial"/>
                <a:ea typeface="Arial"/>
                <a:cs typeface="Arial"/>
                <a:sym typeface="Arial"/>
              </a:rPr>
              <a:t>What is Allbound?</a:t>
            </a:r>
            <a:endParaRPr b="0" i="0" sz="1200" u="none" cap="none" strike="noStrike">
              <a:solidFill>
                <a:schemeClr val="dk1"/>
              </a:solidFill>
              <a:latin typeface="Calibri"/>
              <a:ea typeface="Calibri"/>
              <a:cs typeface="Calibri"/>
              <a:sym typeface="Calibri"/>
            </a:endParaRPr>
          </a:p>
        </p:txBody>
      </p:sp>
      <p:sp>
        <p:nvSpPr>
          <p:cNvPr id="48" name="Google Shape;48;p4"/>
          <p:cNvSpPr/>
          <p:nvPr/>
        </p:nvSpPr>
        <p:spPr>
          <a:xfrm>
            <a:off x="4983480" y="1801368"/>
            <a:ext cx="822960" cy="256032"/>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Clr>
                <a:srgbClr val="8492A6"/>
              </a:buClr>
              <a:buSzPts val="1200"/>
              <a:buFont typeface="Arial"/>
              <a:buNone/>
            </a:pPr>
            <a:r>
              <a:rPr b="0" i="0" lang="en-US" sz="1200" u="none" cap="none" strike="noStrike">
                <a:solidFill>
                  <a:srgbClr val="8492A6"/>
                </a:solidFill>
                <a:latin typeface="Arial"/>
                <a:ea typeface="Arial"/>
                <a:cs typeface="Arial"/>
                <a:sym typeface="Arial"/>
              </a:rPr>
              <a:t>3–5</a:t>
            </a:r>
            <a:endParaRPr b="0" i="0" sz="1200" u="none" cap="none" strike="noStrike">
              <a:solidFill>
                <a:schemeClr val="dk1"/>
              </a:solidFill>
              <a:latin typeface="Calibri"/>
              <a:ea typeface="Calibri"/>
              <a:cs typeface="Calibri"/>
              <a:sym typeface="Calibri"/>
            </a:endParaRPr>
          </a:p>
        </p:txBody>
      </p:sp>
      <p:sp>
        <p:nvSpPr>
          <p:cNvPr id="49" name="Google Shape;49;p4"/>
          <p:cNvSpPr/>
          <p:nvPr/>
        </p:nvSpPr>
        <p:spPr>
          <a:xfrm>
            <a:off x="5989320" y="1801368"/>
            <a:ext cx="2697480" cy="256032"/>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334155"/>
              </a:buClr>
              <a:buSzPts val="1100"/>
              <a:buFont typeface="Arial"/>
              <a:buNone/>
            </a:pPr>
            <a:r>
              <a:rPr b="0" i="0" lang="en-US" sz="1100" u="none" cap="none" strike="noStrike">
                <a:solidFill>
                  <a:srgbClr val="334155"/>
                </a:solidFill>
                <a:latin typeface="Arial"/>
                <a:ea typeface="Arial"/>
                <a:cs typeface="Arial"/>
                <a:sym typeface="Arial"/>
              </a:rPr>
              <a:t>Pre-work only</a:t>
            </a:r>
            <a:endParaRPr b="0" i="0" sz="1100" u="none" cap="none" strike="noStrike">
              <a:solidFill>
                <a:schemeClr val="dk1"/>
              </a:solidFill>
              <a:latin typeface="Calibri"/>
              <a:ea typeface="Calibri"/>
              <a:cs typeface="Calibri"/>
              <a:sym typeface="Calibri"/>
            </a:endParaRPr>
          </a:p>
        </p:txBody>
      </p:sp>
      <p:sp>
        <p:nvSpPr>
          <p:cNvPr id="50" name="Google Shape;50;p4"/>
          <p:cNvSpPr/>
          <p:nvPr/>
        </p:nvSpPr>
        <p:spPr>
          <a:xfrm>
            <a:off x="365760" y="2267712"/>
            <a:ext cx="8412480" cy="548640"/>
          </a:xfrm>
          <a:prstGeom prst="rect">
            <a:avLst/>
          </a:prstGeom>
          <a:solidFill>
            <a:srgbClr val="FFFFFF"/>
          </a:solidFill>
          <a:ln cap="flat" cmpd="sng" w="12700">
            <a:solidFill>
              <a:srgbClr val="E5E7EB"/>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1" name="Google Shape;51;p4"/>
          <p:cNvSpPr/>
          <p:nvPr/>
        </p:nvSpPr>
        <p:spPr>
          <a:xfrm>
            <a:off x="365760" y="2267712"/>
            <a:ext cx="54864" cy="548640"/>
          </a:xfrm>
          <a:prstGeom prst="rect">
            <a:avLst/>
          </a:prstGeom>
          <a:solidFill>
            <a:srgbClr val="F59E0B"/>
          </a:solidFill>
          <a:ln cap="flat" cmpd="sng" w="12700">
            <a:solidFill>
              <a:srgbClr val="F59E0B"/>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2" name="Google Shape;52;p4"/>
          <p:cNvSpPr/>
          <p:nvPr/>
        </p:nvSpPr>
        <p:spPr>
          <a:xfrm>
            <a:off x="502920" y="2423160"/>
            <a:ext cx="1188720" cy="256032"/>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F59E0B"/>
              </a:buClr>
              <a:buSzPts val="1300"/>
              <a:buFont typeface="Arial"/>
              <a:buNone/>
            </a:pPr>
            <a:r>
              <a:rPr b="1" i="0" lang="en-US" sz="1300" u="none" cap="none" strike="noStrike">
                <a:solidFill>
                  <a:srgbClr val="F59E0B"/>
                </a:solidFill>
                <a:latin typeface="Arial"/>
                <a:ea typeface="Arial"/>
                <a:cs typeface="Arial"/>
                <a:sym typeface="Arial"/>
              </a:rPr>
              <a:t>Session 2</a:t>
            </a:r>
            <a:endParaRPr b="0" i="0" sz="1300" u="none" cap="none" strike="noStrike">
              <a:solidFill>
                <a:schemeClr val="dk1"/>
              </a:solidFill>
              <a:latin typeface="Calibri"/>
              <a:ea typeface="Calibri"/>
              <a:cs typeface="Calibri"/>
              <a:sym typeface="Calibri"/>
            </a:endParaRPr>
          </a:p>
        </p:txBody>
      </p:sp>
      <p:sp>
        <p:nvSpPr>
          <p:cNvPr id="53" name="Google Shape;53;p4"/>
          <p:cNvSpPr/>
          <p:nvPr/>
        </p:nvSpPr>
        <p:spPr>
          <a:xfrm>
            <a:off x="1828800" y="2423160"/>
            <a:ext cx="2606040" cy="256032"/>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1F2D3D"/>
              </a:buClr>
              <a:buSzPts val="1200"/>
              <a:buFont typeface="Arial"/>
              <a:buNone/>
            </a:pPr>
            <a:r>
              <a:rPr b="1" i="0" lang="en-US" sz="1200" u="none" cap="none" strike="noStrike">
                <a:solidFill>
                  <a:srgbClr val="1F2D3D"/>
                </a:solidFill>
                <a:latin typeface="Arial"/>
                <a:ea typeface="Arial"/>
                <a:cs typeface="Arial"/>
                <a:sym typeface="Arial"/>
              </a:rPr>
              <a:t>Sourcing Layer</a:t>
            </a:r>
            <a:endParaRPr b="0" i="0" sz="1200" u="none" cap="none" strike="noStrike">
              <a:solidFill>
                <a:schemeClr val="dk1"/>
              </a:solidFill>
              <a:latin typeface="Calibri"/>
              <a:ea typeface="Calibri"/>
              <a:cs typeface="Calibri"/>
              <a:sym typeface="Calibri"/>
            </a:endParaRPr>
          </a:p>
        </p:txBody>
      </p:sp>
      <p:sp>
        <p:nvSpPr>
          <p:cNvPr id="54" name="Google Shape;54;p4"/>
          <p:cNvSpPr/>
          <p:nvPr/>
        </p:nvSpPr>
        <p:spPr>
          <a:xfrm>
            <a:off x="4983480" y="2423160"/>
            <a:ext cx="822960" cy="256032"/>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Clr>
                <a:srgbClr val="8492A6"/>
              </a:buClr>
              <a:buSzPts val="1200"/>
              <a:buFont typeface="Arial"/>
              <a:buNone/>
            </a:pPr>
            <a:r>
              <a:rPr b="0" i="0" lang="en-US" sz="1200" u="none" cap="none" strike="noStrike">
                <a:solidFill>
                  <a:srgbClr val="8492A6"/>
                </a:solidFill>
                <a:latin typeface="Arial"/>
                <a:ea typeface="Arial"/>
                <a:cs typeface="Arial"/>
                <a:sym typeface="Arial"/>
              </a:rPr>
              <a:t>6–9</a:t>
            </a:r>
            <a:endParaRPr b="0" i="0" sz="1200" u="none" cap="none" strike="noStrike">
              <a:solidFill>
                <a:schemeClr val="dk1"/>
              </a:solidFill>
              <a:latin typeface="Calibri"/>
              <a:ea typeface="Calibri"/>
              <a:cs typeface="Calibri"/>
              <a:sym typeface="Calibri"/>
            </a:endParaRPr>
          </a:p>
        </p:txBody>
      </p:sp>
      <p:sp>
        <p:nvSpPr>
          <p:cNvPr id="55" name="Google Shape;55;p4"/>
          <p:cNvSpPr/>
          <p:nvPr/>
        </p:nvSpPr>
        <p:spPr>
          <a:xfrm>
            <a:off x="5989320" y="2423160"/>
            <a:ext cx="2697480" cy="256032"/>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334155"/>
              </a:buClr>
              <a:buSzPts val="1100"/>
              <a:buFont typeface="Arial"/>
              <a:buNone/>
            </a:pPr>
            <a:r>
              <a:rPr b="0" i="0" lang="en-US" sz="1100" u="none" cap="none" strike="noStrike">
                <a:solidFill>
                  <a:srgbClr val="334155"/>
                </a:solidFill>
                <a:latin typeface="Arial"/>
                <a:ea typeface="Arial"/>
                <a:cs typeface="Arial"/>
                <a:sym typeface="Arial"/>
              </a:rPr>
              <a:t>Deliverable 1 starts</a:t>
            </a:r>
            <a:endParaRPr b="0" i="0" sz="1100" u="none" cap="none" strike="noStrike">
              <a:solidFill>
                <a:schemeClr val="dk1"/>
              </a:solidFill>
              <a:latin typeface="Calibri"/>
              <a:ea typeface="Calibri"/>
              <a:cs typeface="Calibri"/>
              <a:sym typeface="Calibri"/>
            </a:endParaRPr>
          </a:p>
        </p:txBody>
      </p:sp>
      <p:sp>
        <p:nvSpPr>
          <p:cNvPr id="56" name="Google Shape;56;p4"/>
          <p:cNvSpPr/>
          <p:nvPr/>
        </p:nvSpPr>
        <p:spPr>
          <a:xfrm>
            <a:off x="365760" y="2889504"/>
            <a:ext cx="8412480" cy="548640"/>
          </a:xfrm>
          <a:prstGeom prst="rect">
            <a:avLst/>
          </a:prstGeom>
          <a:solidFill>
            <a:srgbClr val="F4F5F7"/>
          </a:solidFill>
          <a:ln cap="flat" cmpd="sng" w="12700">
            <a:solidFill>
              <a:srgbClr val="E5E7EB"/>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7" name="Google Shape;57;p4"/>
          <p:cNvSpPr/>
          <p:nvPr/>
        </p:nvSpPr>
        <p:spPr>
          <a:xfrm>
            <a:off x="365760" y="2889504"/>
            <a:ext cx="54864" cy="548640"/>
          </a:xfrm>
          <a:prstGeom prst="rect">
            <a:avLst/>
          </a:prstGeom>
          <a:solidFill>
            <a:srgbClr val="00C27C"/>
          </a:solidFill>
          <a:ln cap="flat" cmpd="sng" w="12700">
            <a:solidFill>
              <a:srgbClr val="00C27C"/>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8" name="Google Shape;58;p4"/>
          <p:cNvSpPr/>
          <p:nvPr/>
        </p:nvSpPr>
        <p:spPr>
          <a:xfrm>
            <a:off x="502920" y="3044952"/>
            <a:ext cx="1188720" cy="256032"/>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00C27C"/>
              </a:buClr>
              <a:buSzPts val="1300"/>
              <a:buFont typeface="Arial"/>
              <a:buNone/>
            </a:pPr>
            <a:r>
              <a:rPr b="1" i="0" lang="en-US" sz="1300" u="none" cap="none" strike="noStrike">
                <a:solidFill>
                  <a:srgbClr val="00C27C"/>
                </a:solidFill>
                <a:latin typeface="Arial"/>
                <a:ea typeface="Arial"/>
                <a:cs typeface="Arial"/>
                <a:sym typeface="Arial"/>
              </a:rPr>
              <a:t>Session 3</a:t>
            </a:r>
            <a:endParaRPr b="0" i="0" sz="1300" u="none" cap="none" strike="noStrike">
              <a:solidFill>
                <a:schemeClr val="dk1"/>
              </a:solidFill>
              <a:latin typeface="Calibri"/>
              <a:ea typeface="Calibri"/>
              <a:cs typeface="Calibri"/>
              <a:sym typeface="Calibri"/>
            </a:endParaRPr>
          </a:p>
        </p:txBody>
      </p:sp>
      <p:sp>
        <p:nvSpPr>
          <p:cNvPr id="59" name="Google Shape;59;p4"/>
          <p:cNvSpPr/>
          <p:nvPr/>
        </p:nvSpPr>
        <p:spPr>
          <a:xfrm>
            <a:off x="1828800" y="3044952"/>
            <a:ext cx="2606040" cy="256032"/>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1F2D3D"/>
              </a:buClr>
              <a:buSzPts val="1200"/>
              <a:buFont typeface="Arial"/>
              <a:buNone/>
            </a:pPr>
            <a:r>
              <a:rPr b="1" i="0" lang="en-US" sz="1200" u="none" cap="none" strike="noStrike">
                <a:solidFill>
                  <a:srgbClr val="1F2D3D"/>
                </a:solidFill>
                <a:latin typeface="Arial"/>
                <a:ea typeface="Arial"/>
                <a:cs typeface="Arial"/>
                <a:sym typeface="Arial"/>
              </a:rPr>
              <a:t>Enrichment &amp; Segmentation Layer</a:t>
            </a:r>
            <a:endParaRPr b="0" i="0" sz="1200" u="none" cap="none" strike="noStrike">
              <a:solidFill>
                <a:schemeClr val="dk1"/>
              </a:solidFill>
              <a:latin typeface="Calibri"/>
              <a:ea typeface="Calibri"/>
              <a:cs typeface="Calibri"/>
              <a:sym typeface="Calibri"/>
            </a:endParaRPr>
          </a:p>
        </p:txBody>
      </p:sp>
      <p:sp>
        <p:nvSpPr>
          <p:cNvPr id="60" name="Google Shape;60;p4"/>
          <p:cNvSpPr/>
          <p:nvPr/>
        </p:nvSpPr>
        <p:spPr>
          <a:xfrm>
            <a:off x="4983480" y="3044952"/>
            <a:ext cx="822960" cy="256032"/>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Clr>
                <a:srgbClr val="8492A6"/>
              </a:buClr>
              <a:buSzPts val="1200"/>
              <a:buFont typeface="Arial"/>
              <a:buNone/>
            </a:pPr>
            <a:r>
              <a:rPr b="0" i="0" lang="en-US" sz="1200" u="none" cap="none" strike="noStrike">
                <a:solidFill>
                  <a:srgbClr val="8492A6"/>
                </a:solidFill>
                <a:latin typeface="Arial"/>
                <a:ea typeface="Arial"/>
                <a:cs typeface="Arial"/>
                <a:sym typeface="Arial"/>
              </a:rPr>
              <a:t>10–14</a:t>
            </a:r>
            <a:endParaRPr b="0" i="0" sz="1200" u="none" cap="none" strike="noStrike">
              <a:solidFill>
                <a:schemeClr val="dk1"/>
              </a:solidFill>
              <a:latin typeface="Calibri"/>
              <a:ea typeface="Calibri"/>
              <a:cs typeface="Calibri"/>
              <a:sym typeface="Calibri"/>
            </a:endParaRPr>
          </a:p>
        </p:txBody>
      </p:sp>
      <p:sp>
        <p:nvSpPr>
          <p:cNvPr id="61" name="Google Shape;61;p4"/>
          <p:cNvSpPr/>
          <p:nvPr/>
        </p:nvSpPr>
        <p:spPr>
          <a:xfrm>
            <a:off x="5989320" y="3044952"/>
            <a:ext cx="2697480" cy="256032"/>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334155"/>
              </a:buClr>
              <a:buSzPts val="1100"/>
              <a:buFont typeface="Arial"/>
              <a:buNone/>
            </a:pPr>
            <a:r>
              <a:rPr b="0" i="0" lang="en-US" sz="1100" u="none" cap="none" strike="noStrike">
                <a:solidFill>
                  <a:srgbClr val="334155"/>
                </a:solidFill>
                <a:latin typeface="Arial"/>
                <a:ea typeface="Arial"/>
                <a:cs typeface="Arial"/>
                <a:sym typeface="Arial"/>
              </a:rPr>
              <a:t>Deliverable 1 due before Session 4</a:t>
            </a:r>
            <a:endParaRPr b="0" i="0" sz="1100" u="none" cap="none" strike="noStrike">
              <a:solidFill>
                <a:schemeClr val="dk1"/>
              </a:solidFill>
              <a:latin typeface="Calibri"/>
              <a:ea typeface="Calibri"/>
              <a:cs typeface="Calibri"/>
              <a:sym typeface="Calibri"/>
            </a:endParaRPr>
          </a:p>
        </p:txBody>
      </p:sp>
      <p:sp>
        <p:nvSpPr>
          <p:cNvPr id="62" name="Google Shape;62;p4"/>
          <p:cNvSpPr/>
          <p:nvPr/>
        </p:nvSpPr>
        <p:spPr>
          <a:xfrm>
            <a:off x="365760" y="3511296"/>
            <a:ext cx="8412480" cy="548640"/>
          </a:xfrm>
          <a:prstGeom prst="rect">
            <a:avLst/>
          </a:prstGeom>
          <a:solidFill>
            <a:srgbClr val="FFFFFF"/>
          </a:solidFill>
          <a:ln cap="flat" cmpd="sng" w="12700">
            <a:solidFill>
              <a:srgbClr val="E5E7EB"/>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3" name="Google Shape;63;p4"/>
          <p:cNvSpPr/>
          <p:nvPr/>
        </p:nvSpPr>
        <p:spPr>
          <a:xfrm>
            <a:off x="365760" y="3511296"/>
            <a:ext cx="54864" cy="548640"/>
          </a:xfrm>
          <a:prstGeom prst="rect">
            <a:avLst/>
          </a:prstGeom>
          <a:solidFill>
            <a:srgbClr val="00C27C"/>
          </a:solidFill>
          <a:ln cap="flat" cmpd="sng" w="12700">
            <a:solidFill>
              <a:srgbClr val="00C27C"/>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4" name="Google Shape;64;p4"/>
          <p:cNvSpPr/>
          <p:nvPr/>
        </p:nvSpPr>
        <p:spPr>
          <a:xfrm>
            <a:off x="502920" y="3666744"/>
            <a:ext cx="1188720" cy="256032"/>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00C27C"/>
              </a:buClr>
              <a:buSzPts val="1300"/>
              <a:buFont typeface="Arial"/>
              <a:buNone/>
            </a:pPr>
            <a:r>
              <a:rPr b="1" i="0" lang="en-US" sz="1300" u="none" cap="none" strike="noStrike">
                <a:solidFill>
                  <a:srgbClr val="00C27C"/>
                </a:solidFill>
                <a:latin typeface="Arial"/>
                <a:ea typeface="Arial"/>
                <a:cs typeface="Arial"/>
                <a:sym typeface="Arial"/>
              </a:rPr>
              <a:t>Session 4</a:t>
            </a:r>
            <a:endParaRPr b="0" i="0" sz="1300" u="none" cap="none" strike="noStrike">
              <a:solidFill>
                <a:schemeClr val="dk1"/>
              </a:solidFill>
              <a:latin typeface="Calibri"/>
              <a:ea typeface="Calibri"/>
              <a:cs typeface="Calibri"/>
              <a:sym typeface="Calibri"/>
            </a:endParaRPr>
          </a:p>
        </p:txBody>
      </p:sp>
      <p:sp>
        <p:nvSpPr>
          <p:cNvPr id="65" name="Google Shape;65;p4"/>
          <p:cNvSpPr/>
          <p:nvPr/>
        </p:nvSpPr>
        <p:spPr>
          <a:xfrm>
            <a:off x="1828800" y="3666744"/>
            <a:ext cx="2606040" cy="256032"/>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1F2D3D"/>
              </a:buClr>
              <a:buSzPts val="1200"/>
              <a:buFont typeface="Arial"/>
              <a:buNone/>
            </a:pPr>
            <a:r>
              <a:rPr b="1" i="0" lang="en-US" sz="1200" u="none" cap="none" strike="noStrike">
                <a:solidFill>
                  <a:srgbClr val="1F2D3D"/>
                </a:solidFill>
                <a:latin typeface="Arial"/>
                <a:ea typeface="Arial"/>
                <a:cs typeface="Arial"/>
                <a:sym typeface="Arial"/>
              </a:rPr>
              <a:t>Scoring Layer</a:t>
            </a:r>
            <a:endParaRPr b="0" i="0" sz="1200" u="none" cap="none" strike="noStrike">
              <a:solidFill>
                <a:schemeClr val="dk1"/>
              </a:solidFill>
              <a:latin typeface="Calibri"/>
              <a:ea typeface="Calibri"/>
              <a:cs typeface="Calibri"/>
              <a:sym typeface="Calibri"/>
            </a:endParaRPr>
          </a:p>
        </p:txBody>
      </p:sp>
      <p:sp>
        <p:nvSpPr>
          <p:cNvPr id="66" name="Google Shape;66;p4"/>
          <p:cNvSpPr/>
          <p:nvPr/>
        </p:nvSpPr>
        <p:spPr>
          <a:xfrm>
            <a:off x="4983480" y="3666744"/>
            <a:ext cx="822960" cy="256032"/>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Clr>
                <a:srgbClr val="8492A6"/>
              </a:buClr>
              <a:buSzPts val="1200"/>
              <a:buFont typeface="Arial"/>
              <a:buNone/>
            </a:pPr>
            <a:r>
              <a:rPr b="0" i="0" lang="en-US" sz="1200" u="none" cap="none" strike="noStrike">
                <a:solidFill>
                  <a:srgbClr val="8492A6"/>
                </a:solidFill>
                <a:latin typeface="Arial"/>
                <a:ea typeface="Arial"/>
                <a:cs typeface="Arial"/>
                <a:sym typeface="Arial"/>
              </a:rPr>
              <a:t>15–20</a:t>
            </a:r>
            <a:endParaRPr b="0" i="0" sz="1200" u="none" cap="none" strike="noStrike">
              <a:solidFill>
                <a:schemeClr val="dk1"/>
              </a:solidFill>
              <a:latin typeface="Calibri"/>
              <a:ea typeface="Calibri"/>
              <a:cs typeface="Calibri"/>
              <a:sym typeface="Calibri"/>
            </a:endParaRPr>
          </a:p>
        </p:txBody>
      </p:sp>
      <p:sp>
        <p:nvSpPr>
          <p:cNvPr id="67" name="Google Shape;67;p4"/>
          <p:cNvSpPr/>
          <p:nvPr/>
        </p:nvSpPr>
        <p:spPr>
          <a:xfrm>
            <a:off x="5989320" y="3666744"/>
            <a:ext cx="2697480" cy="256032"/>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334155"/>
              </a:buClr>
              <a:buSzPts val="1100"/>
              <a:buFont typeface="Arial"/>
              <a:buNone/>
            </a:pPr>
            <a:r>
              <a:rPr b="0" i="0" lang="en-US" sz="1100" u="none" cap="none" strike="noStrike">
                <a:solidFill>
                  <a:srgbClr val="334155"/>
                </a:solidFill>
                <a:latin typeface="Arial"/>
                <a:ea typeface="Arial"/>
                <a:cs typeface="Arial"/>
                <a:sym typeface="Arial"/>
              </a:rPr>
              <a:t>Deliverable 2 starts</a:t>
            </a:r>
            <a:endParaRPr b="0" i="0" sz="1100" u="none" cap="none" strike="noStrike">
              <a:solidFill>
                <a:schemeClr val="dk1"/>
              </a:solidFill>
              <a:latin typeface="Calibri"/>
              <a:ea typeface="Calibri"/>
              <a:cs typeface="Calibri"/>
              <a:sym typeface="Calibri"/>
            </a:endParaRPr>
          </a:p>
        </p:txBody>
      </p:sp>
      <p:sp>
        <p:nvSpPr>
          <p:cNvPr id="68" name="Google Shape;68;p4"/>
          <p:cNvSpPr/>
          <p:nvPr/>
        </p:nvSpPr>
        <p:spPr>
          <a:xfrm>
            <a:off x="365760" y="4133088"/>
            <a:ext cx="8412480" cy="548640"/>
          </a:xfrm>
          <a:prstGeom prst="rect">
            <a:avLst/>
          </a:prstGeom>
          <a:solidFill>
            <a:srgbClr val="F4F5F7"/>
          </a:solidFill>
          <a:ln cap="flat" cmpd="sng" w="12700">
            <a:solidFill>
              <a:srgbClr val="E5E7EB"/>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9" name="Google Shape;69;p4"/>
          <p:cNvSpPr/>
          <p:nvPr/>
        </p:nvSpPr>
        <p:spPr>
          <a:xfrm>
            <a:off x="365760" y="4133088"/>
            <a:ext cx="54864" cy="548640"/>
          </a:xfrm>
          <a:prstGeom prst="rect">
            <a:avLst/>
          </a:prstGeom>
          <a:solidFill>
            <a:srgbClr val="7C3AED"/>
          </a:solidFill>
          <a:ln cap="flat" cmpd="sng" w="12700">
            <a:solidFill>
              <a:srgbClr val="7C3AED"/>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0" name="Google Shape;70;p4"/>
          <p:cNvSpPr/>
          <p:nvPr/>
        </p:nvSpPr>
        <p:spPr>
          <a:xfrm>
            <a:off x="502920" y="4288536"/>
            <a:ext cx="1188720" cy="256032"/>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7C3AED"/>
              </a:buClr>
              <a:buSzPts val="1300"/>
              <a:buFont typeface="Arial"/>
              <a:buNone/>
            </a:pPr>
            <a:r>
              <a:rPr b="1" i="0" lang="en-US" sz="1300" u="none" cap="none" strike="noStrike">
                <a:solidFill>
                  <a:srgbClr val="7C3AED"/>
                </a:solidFill>
                <a:latin typeface="Arial"/>
                <a:ea typeface="Arial"/>
                <a:cs typeface="Arial"/>
                <a:sym typeface="Arial"/>
              </a:rPr>
              <a:t>Session 5</a:t>
            </a:r>
            <a:endParaRPr b="0" i="0" sz="1300" u="none" cap="none" strike="noStrike">
              <a:solidFill>
                <a:schemeClr val="dk1"/>
              </a:solidFill>
              <a:latin typeface="Calibri"/>
              <a:ea typeface="Calibri"/>
              <a:cs typeface="Calibri"/>
              <a:sym typeface="Calibri"/>
            </a:endParaRPr>
          </a:p>
        </p:txBody>
      </p:sp>
      <p:sp>
        <p:nvSpPr>
          <p:cNvPr id="71" name="Google Shape;71;p4"/>
          <p:cNvSpPr/>
          <p:nvPr/>
        </p:nvSpPr>
        <p:spPr>
          <a:xfrm>
            <a:off x="1828800" y="4288536"/>
            <a:ext cx="2606040" cy="256032"/>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1F2D3D"/>
              </a:buClr>
              <a:buSzPts val="1200"/>
              <a:buFont typeface="Arial"/>
              <a:buNone/>
            </a:pPr>
            <a:r>
              <a:rPr b="1" i="0" lang="en-US" sz="1200" u="none" cap="none" strike="noStrike">
                <a:solidFill>
                  <a:srgbClr val="1F2D3D"/>
                </a:solidFill>
                <a:latin typeface="Arial"/>
                <a:ea typeface="Arial"/>
                <a:cs typeface="Arial"/>
                <a:sym typeface="Arial"/>
              </a:rPr>
              <a:t>Action Layer</a:t>
            </a:r>
            <a:endParaRPr b="0" i="0" sz="1200" u="none" cap="none" strike="noStrike">
              <a:solidFill>
                <a:schemeClr val="dk1"/>
              </a:solidFill>
              <a:latin typeface="Calibri"/>
              <a:ea typeface="Calibri"/>
              <a:cs typeface="Calibri"/>
              <a:sym typeface="Calibri"/>
            </a:endParaRPr>
          </a:p>
        </p:txBody>
      </p:sp>
      <p:sp>
        <p:nvSpPr>
          <p:cNvPr id="72" name="Google Shape;72;p4"/>
          <p:cNvSpPr/>
          <p:nvPr/>
        </p:nvSpPr>
        <p:spPr>
          <a:xfrm>
            <a:off x="4983480" y="4288536"/>
            <a:ext cx="822960" cy="256032"/>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Clr>
                <a:srgbClr val="8492A6"/>
              </a:buClr>
              <a:buSzPts val="1200"/>
              <a:buFont typeface="Arial"/>
              <a:buNone/>
            </a:pPr>
            <a:r>
              <a:rPr b="0" i="0" lang="en-US" sz="1200" u="none" cap="none" strike="noStrike">
                <a:solidFill>
                  <a:srgbClr val="8492A6"/>
                </a:solidFill>
                <a:latin typeface="Arial"/>
                <a:ea typeface="Arial"/>
                <a:cs typeface="Arial"/>
                <a:sym typeface="Arial"/>
              </a:rPr>
              <a:t>21–26</a:t>
            </a:r>
            <a:endParaRPr b="0" i="0" sz="1200" u="none" cap="none" strike="noStrike">
              <a:solidFill>
                <a:schemeClr val="dk1"/>
              </a:solidFill>
              <a:latin typeface="Calibri"/>
              <a:ea typeface="Calibri"/>
              <a:cs typeface="Calibri"/>
              <a:sym typeface="Calibri"/>
            </a:endParaRPr>
          </a:p>
        </p:txBody>
      </p:sp>
      <p:sp>
        <p:nvSpPr>
          <p:cNvPr id="73" name="Google Shape;73;p4"/>
          <p:cNvSpPr/>
          <p:nvPr/>
        </p:nvSpPr>
        <p:spPr>
          <a:xfrm>
            <a:off x="5989320" y="4288536"/>
            <a:ext cx="2697480" cy="256032"/>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334155"/>
              </a:buClr>
              <a:buSzPts val="1100"/>
              <a:buFont typeface="Arial"/>
              <a:buNone/>
            </a:pPr>
            <a:r>
              <a:rPr b="0" i="0" lang="en-US" sz="1100" u="none" cap="none" strike="noStrike">
                <a:solidFill>
                  <a:srgbClr val="334155"/>
                </a:solidFill>
                <a:latin typeface="Arial"/>
                <a:ea typeface="Arial"/>
                <a:cs typeface="Arial"/>
                <a:sym typeface="Arial"/>
              </a:rPr>
              <a:t>Deliverable 2 due 1 week after</a:t>
            </a:r>
            <a:endParaRPr b="0" i="0" sz="1100" u="none" cap="none" strike="noStrike">
              <a:solidFill>
                <a:schemeClr val="dk1"/>
              </a:solidFill>
              <a:latin typeface="Calibri"/>
              <a:ea typeface="Calibri"/>
              <a:cs typeface="Calibri"/>
              <a:sym typeface="Calibri"/>
            </a:endParaRPr>
          </a:p>
        </p:txBody>
      </p:sp>
      <p:sp>
        <p:nvSpPr>
          <p:cNvPr id="74" name="Google Shape;74;p4"/>
          <p:cNvSpPr/>
          <p:nvPr/>
        </p:nvSpPr>
        <p:spPr>
          <a:xfrm>
            <a:off x="365760" y="4892040"/>
            <a:ext cx="8412480" cy="201168"/>
          </a:xfrm>
          <a:prstGeom prst="rect">
            <a:avLst/>
          </a:prstGeom>
          <a:solidFill>
            <a:srgbClr val="EBF8F2"/>
          </a:solidFill>
          <a:ln cap="flat" cmpd="sng" w="12700">
            <a:solidFill>
              <a:srgbClr val="00C27C"/>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5" name="Google Shape;75;p4"/>
          <p:cNvSpPr/>
          <p:nvPr/>
        </p:nvSpPr>
        <p:spPr>
          <a:xfrm>
            <a:off x="502920" y="4910328"/>
            <a:ext cx="8229600" cy="164592"/>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00A869"/>
              </a:buClr>
              <a:buSzPts val="1000"/>
              <a:buFont typeface="Arial"/>
              <a:buNone/>
            </a:pPr>
            <a:r>
              <a:rPr b="1" i="0" lang="en-US" sz="1000" u="none" cap="none" strike="noStrike">
                <a:solidFill>
                  <a:srgbClr val="00A869"/>
                </a:solidFill>
                <a:latin typeface="Arial"/>
                <a:ea typeface="Arial"/>
                <a:cs typeface="Arial"/>
                <a:sym typeface="Arial"/>
              </a:rPr>
              <a:t>📌  Fill in the shaded boxes during each session. Everything you write here feeds directly into Deliverables 1 and 2.</a:t>
            </a:r>
            <a:endParaRPr b="0" i="0" sz="1000" u="none" cap="none" strike="noStrike">
              <a:solidFill>
                <a:schemeClr val="dk1"/>
              </a:solidFill>
              <a:latin typeface="Calibri"/>
              <a:ea typeface="Calibri"/>
              <a:cs typeface="Calibri"/>
              <a:sym typeface="Calibri"/>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0D0D2B"/>
        </a:solidFill>
      </p:bgPr>
    </p:bg>
    <p:spTree>
      <p:nvGrpSpPr>
        <p:cNvPr id="750" name="Shape 750"/>
        <p:cNvGrpSpPr/>
        <p:nvPr/>
      </p:nvGrpSpPr>
      <p:grpSpPr>
        <a:xfrm>
          <a:off x="0" y="0"/>
          <a:ext cx="0" cy="0"/>
          <a:chOff x="0" y="0"/>
          <a:chExt cx="0" cy="0"/>
        </a:xfrm>
      </p:grpSpPr>
      <p:sp>
        <p:nvSpPr>
          <p:cNvPr id="751" name="Google Shape;751;p22"/>
          <p:cNvSpPr/>
          <p:nvPr/>
        </p:nvSpPr>
        <p:spPr>
          <a:xfrm>
            <a:off x="0" y="0"/>
            <a:ext cx="73152" cy="5143500"/>
          </a:xfrm>
          <a:prstGeom prst="rect">
            <a:avLst/>
          </a:prstGeom>
          <a:solidFill>
            <a:srgbClr val="7C3AED"/>
          </a:solidFill>
          <a:ln cap="flat" cmpd="sng" w="12700">
            <a:solidFill>
              <a:srgbClr val="7C3AED"/>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52" name="Google Shape;752;p22"/>
          <p:cNvSpPr/>
          <p:nvPr/>
        </p:nvSpPr>
        <p:spPr>
          <a:xfrm>
            <a:off x="5943600" y="1371600"/>
            <a:ext cx="5029200" cy="5029200"/>
          </a:xfrm>
          <a:prstGeom prst="ellipse">
            <a:avLst/>
          </a:prstGeom>
          <a:solidFill>
            <a:srgbClr val="7C3AED">
              <a:alpha val="7058"/>
            </a:srgbClr>
          </a:solidFill>
          <a:ln cap="flat" cmpd="sng" w="12700">
            <a:solidFill>
              <a:srgbClr val="7C3AED"/>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53" name="Google Shape;753;p22"/>
          <p:cNvSpPr/>
          <p:nvPr/>
        </p:nvSpPr>
        <p:spPr>
          <a:xfrm>
            <a:off x="548640" y="502920"/>
            <a:ext cx="4572000" cy="292608"/>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7C3AED"/>
              </a:buClr>
              <a:buSzPts val="1100"/>
              <a:buFont typeface="Arial"/>
              <a:buNone/>
            </a:pPr>
            <a:r>
              <a:rPr b="1" i="0" lang="en-US" sz="1100" u="none" cap="none" strike="noStrike">
                <a:solidFill>
                  <a:srgbClr val="7C3AED"/>
                </a:solidFill>
                <a:latin typeface="Arial"/>
                <a:ea typeface="Arial"/>
                <a:cs typeface="Arial"/>
                <a:sym typeface="Arial"/>
              </a:rPr>
              <a:t>SESSION 5</a:t>
            </a:r>
            <a:endParaRPr b="0" i="0" sz="1100" u="none" cap="none" strike="noStrike">
              <a:solidFill>
                <a:schemeClr val="dk1"/>
              </a:solidFill>
              <a:latin typeface="Calibri"/>
              <a:ea typeface="Calibri"/>
              <a:cs typeface="Calibri"/>
              <a:sym typeface="Calibri"/>
            </a:endParaRPr>
          </a:p>
        </p:txBody>
      </p:sp>
      <p:sp>
        <p:nvSpPr>
          <p:cNvPr id="754" name="Google Shape;754;p22"/>
          <p:cNvSpPr/>
          <p:nvPr/>
        </p:nvSpPr>
        <p:spPr>
          <a:xfrm>
            <a:off x="548640" y="868680"/>
            <a:ext cx="7772400" cy="86868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FFFFFF"/>
              </a:buClr>
              <a:buSzPts val="4400"/>
              <a:buFont typeface="Arial Black"/>
              <a:buNone/>
            </a:pPr>
            <a:r>
              <a:rPr b="1" i="0" lang="en-US" sz="4400" u="none" cap="none" strike="noStrike">
                <a:solidFill>
                  <a:srgbClr val="FFFFFF"/>
                </a:solidFill>
                <a:latin typeface="Arial Black"/>
                <a:ea typeface="Arial Black"/>
                <a:cs typeface="Arial Black"/>
                <a:sym typeface="Arial Black"/>
              </a:rPr>
              <a:t>The Action Layer</a:t>
            </a:r>
            <a:endParaRPr b="0" i="0" sz="4400" u="none" cap="none" strike="noStrike">
              <a:solidFill>
                <a:schemeClr val="dk1"/>
              </a:solidFill>
              <a:latin typeface="Calibri"/>
              <a:ea typeface="Calibri"/>
              <a:cs typeface="Calibri"/>
              <a:sym typeface="Calibri"/>
            </a:endParaRPr>
          </a:p>
        </p:txBody>
      </p:sp>
      <p:sp>
        <p:nvSpPr>
          <p:cNvPr id="755" name="Google Shape;755;p22"/>
          <p:cNvSpPr/>
          <p:nvPr/>
        </p:nvSpPr>
        <p:spPr>
          <a:xfrm>
            <a:off x="548640" y="1874520"/>
            <a:ext cx="6400800" cy="347472"/>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AABBCC"/>
              </a:buClr>
              <a:buSzPts val="1800"/>
              <a:buFont typeface="Arial"/>
              <a:buNone/>
            </a:pPr>
            <a:r>
              <a:rPr b="0" i="0" lang="en-US" sz="1800" u="none" cap="none" strike="noStrike">
                <a:solidFill>
                  <a:srgbClr val="AABBCC"/>
                </a:solidFill>
                <a:latin typeface="Arial"/>
                <a:ea typeface="Arial"/>
                <a:cs typeface="Arial"/>
                <a:sym typeface="Arial"/>
              </a:rPr>
              <a:t>Layer 04 · Tier-Based Outreach Motions</a:t>
            </a:r>
            <a:endParaRPr b="0" i="0" sz="1800" u="none" cap="none" strike="noStrike">
              <a:solidFill>
                <a:schemeClr val="dk1"/>
              </a:solidFill>
              <a:latin typeface="Calibri"/>
              <a:ea typeface="Calibri"/>
              <a:cs typeface="Calibri"/>
              <a:sym typeface="Calibri"/>
            </a:endParaRPr>
          </a:p>
        </p:txBody>
      </p:sp>
      <p:sp>
        <p:nvSpPr>
          <p:cNvPr id="756" name="Google Shape;756;p22"/>
          <p:cNvSpPr/>
          <p:nvPr/>
        </p:nvSpPr>
        <p:spPr>
          <a:xfrm>
            <a:off x="548640" y="2395728"/>
            <a:ext cx="7772400" cy="1481328"/>
          </a:xfrm>
          <a:prstGeom prst="rect">
            <a:avLst/>
          </a:prstGeom>
          <a:solidFill>
            <a:srgbClr val="1A1F4B"/>
          </a:solidFill>
          <a:ln cap="flat" cmpd="sng" w="12700">
            <a:solidFill>
              <a:srgbClr val="2A306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57" name="Google Shape;757;p22"/>
          <p:cNvSpPr/>
          <p:nvPr/>
        </p:nvSpPr>
        <p:spPr>
          <a:xfrm>
            <a:off x="749808" y="2487168"/>
            <a:ext cx="7406640" cy="237744"/>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F59E0B"/>
              </a:buClr>
              <a:buSzPts val="1100"/>
              <a:buFont typeface="Arial"/>
              <a:buNone/>
            </a:pPr>
            <a:r>
              <a:rPr b="1" i="0" lang="en-US" sz="1100" u="none" cap="none" strike="noStrike">
                <a:solidFill>
                  <a:srgbClr val="F59E0B"/>
                </a:solidFill>
                <a:latin typeface="Arial"/>
                <a:ea typeface="Arial"/>
                <a:cs typeface="Arial"/>
                <a:sym typeface="Arial"/>
              </a:rPr>
              <a:t>DELIVERABLE 2 CLOSES HERE — complete all 7 sections and submit within 1 week.</a:t>
            </a:r>
            <a:endParaRPr b="0" i="0" sz="1100" u="none" cap="none" strike="noStrike">
              <a:solidFill>
                <a:schemeClr val="dk1"/>
              </a:solidFill>
              <a:latin typeface="Calibri"/>
              <a:ea typeface="Calibri"/>
              <a:cs typeface="Calibri"/>
              <a:sym typeface="Calibri"/>
            </a:endParaRPr>
          </a:p>
        </p:txBody>
      </p:sp>
      <p:sp>
        <p:nvSpPr>
          <p:cNvPr id="758" name="Google Shape;758;p22"/>
          <p:cNvSpPr/>
          <p:nvPr/>
        </p:nvSpPr>
        <p:spPr>
          <a:xfrm>
            <a:off x="749808" y="2852928"/>
            <a:ext cx="128016" cy="128016"/>
          </a:xfrm>
          <a:prstGeom prst="ellipse">
            <a:avLst/>
          </a:prstGeom>
          <a:solidFill>
            <a:srgbClr val="00C27C"/>
          </a:solidFill>
          <a:ln cap="flat" cmpd="sng" w="12700">
            <a:solidFill>
              <a:srgbClr val="00C27C"/>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59" name="Google Shape;759;p22"/>
          <p:cNvSpPr/>
          <p:nvPr/>
        </p:nvSpPr>
        <p:spPr>
          <a:xfrm>
            <a:off x="969264" y="2816352"/>
            <a:ext cx="7223760" cy="237744"/>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CCDDEE"/>
              </a:buClr>
              <a:buSzPts val="1200"/>
              <a:buFont typeface="Arial"/>
              <a:buNone/>
            </a:pPr>
            <a:r>
              <a:rPr b="0" i="0" lang="en-US" sz="1200" u="none" cap="none" strike="noStrike">
                <a:solidFill>
                  <a:srgbClr val="CCDDEE"/>
                </a:solidFill>
                <a:latin typeface="Arial"/>
                <a:ea typeface="Arial"/>
                <a:cs typeface="Arial"/>
                <a:sym typeface="Arial"/>
              </a:rPr>
              <a:t>Tier 1 outreach sequence — 8 steps, channel/day/owner/message</a:t>
            </a:r>
            <a:endParaRPr b="0" i="0" sz="1200" u="none" cap="none" strike="noStrike">
              <a:solidFill>
                <a:schemeClr val="dk1"/>
              </a:solidFill>
              <a:latin typeface="Calibri"/>
              <a:ea typeface="Calibri"/>
              <a:cs typeface="Calibri"/>
              <a:sym typeface="Calibri"/>
            </a:endParaRPr>
          </a:p>
        </p:txBody>
      </p:sp>
      <p:sp>
        <p:nvSpPr>
          <p:cNvPr id="760" name="Google Shape;760;p22"/>
          <p:cNvSpPr/>
          <p:nvPr/>
        </p:nvSpPr>
        <p:spPr>
          <a:xfrm>
            <a:off x="749808" y="3127248"/>
            <a:ext cx="128016" cy="128016"/>
          </a:xfrm>
          <a:prstGeom prst="ellipse">
            <a:avLst/>
          </a:prstGeom>
          <a:solidFill>
            <a:srgbClr val="00C27C"/>
          </a:solidFill>
          <a:ln cap="flat" cmpd="sng" w="12700">
            <a:solidFill>
              <a:srgbClr val="00C27C"/>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61" name="Google Shape;761;p22"/>
          <p:cNvSpPr/>
          <p:nvPr/>
        </p:nvSpPr>
        <p:spPr>
          <a:xfrm>
            <a:off x="969264" y="3090672"/>
            <a:ext cx="7223760" cy="237744"/>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CCDDEE"/>
              </a:buClr>
              <a:buSzPts val="1200"/>
              <a:buFont typeface="Arial"/>
              <a:buNone/>
            </a:pPr>
            <a:r>
              <a:rPr b="0" i="0" lang="en-US" sz="1200" u="none" cap="none" strike="noStrike">
                <a:solidFill>
                  <a:srgbClr val="CCDDEE"/>
                </a:solidFill>
                <a:latin typeface="Arial"/>
                <a:ea typeface="Arial"/>
                <a:cs typeface="Arial"/>
                <a:sym typeface="Arial"/>
              </a:rPr>
              <a:t>Tier 2 automated sequence — 5 steps + upgrade trigger</a:t>
            </a:r>
            <a:endParaRPr b="0" i="0" sz="1200" u="none" cap="none" strike="noStrike">
              <a:solidFill>
                <a:schemeClr val="dk1"/>
              </a:solidFill>
              <a:latin typeface="Calibri"/>
              <a:ea typeface="Calibri"/>
              <a:cs typeface="Calibri"/>
              <a:sym typeface="Calibri"/>
            </a:endParaRPr>
          </a:p>
        </p:txBody>
      </p:sp>
      <p:sp>
        <p:nvSpPr>
          <p:cNvPr id="762" name="Google Shape;762;p22"/>
          <p:cNvSpPr/>
          <p:nvPr/>
        </p:nvSpPr>
        <p:spPr>
          <a:xfrm>
            <a:off x="749808" y="3401568"/>
            <a:ext cx="128016" cy="128016"/>
          </a:xfrm>
          <a:prstGeom prst="ellipse">
            <a:avLst/>
          </a:prstGeom>
          <a:solidFill>
            <a:srgbClr val="00C27C"/>
          </a:solidFill>
          <a:ln cap="flat" cmpd="sng" w="12700">
            <a:solidFill>
              <a:srgbClr val="00C27C"/>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63" name="Google Shape;763;p22"/>
          <p:cNvSpPr/>
          <p:nvPr/>
        </p:nvSpPr>
        <p:spPr>
          <a:xfrm>
            <a:off x="969264" y="3364992"/>
            <a:ext cx="7223760" cy="237744"/>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CCDDEE"/>
              </a:buClr>
              <a:buSzPts val="1200"/>
              <a:buFont typeface="Arial"/>
              <a:buNone/>
            </a:pPr>
            <a:r>
              <a:rPr b="0" i="0" lang="en-US" sz="1200" u="none" cap="none" strike="noStrike">
                <a:solidFill>
                  <a:srgbClr val="CCDDEE"/>
                </a:solidFill>
                <a:latin typeface="Arial"/>
                <a:ea typeface="Arial"/>
                <a:cs typeface="Arial"/>
                <a:sym typeface="Arial"/>
              </a:rPr>
              <a:t>Tier 3 retargeting motion — channels, cadence, re-score logic</a:t>
            </a:r>
            <a:endParaRPr b="0" i="0" sz="1200" u="none" cap="none" strike="noStrike">
              <a:solidFill>
                <a:schemeClr val="dk1"/>
              </a:solidFill>
              <a:latin typeface="Calibri"/>
              <a:ea typeface="Calibri"/>
              <a:cs typeface="Calibri"/>
              <a:sym typeface="Calibri"/>
            </a:endParaRPr>
          </a:p>
        </p:txBody>
      </p:sp>
      <p:sp>
        <p:nvSpPr>
          <p:cNvPr id="764" name="Google Shape;764;p22"/>
          <p:cNvSpPr/>
          <p:nvPr/>
        </p:nvSpPr>
        <p:spPr>
          <a:xfrm>
            <a:off x="749808" y="3675888"/>
            <a:ext cx="128016" cy="128016"/>
          </a:xfrm>
          <a:prstGeom prst="ellipse">
            <a:avLst/>
          </a:prstGeom>
          <a:solidFill>
            <a:srgbClr val="00C27C"/>
          </a:solidFill>
          <a:ln cap="flat" cmpd="sng" w="12700">
            <a:solidFill>
              <a:srgbClr val="00C27C"/>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65" name="Google Shape;765;p22"/>
          <p:cNvSpPr/>
          <p:nvPr/>
        </p:nvSpPr>
        <p:spPr>
          <a:xfrm>
            <a:off x="969264" y="3639312"/>
            <a:ext cx="7223760" cy="237744"/>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CCDDEE"/>
              </a:buClr>
              <a:buSzPts val="1200"/>
              <a:buFont typeface="Arial"/>
              <a:buNone/>
            </a:pPr>
            <a:r>
              <a:rPr b="0" i="0" lang="en-US" sz="1200" u="none" cap="none" strike="noStrike">
                <a:solidFill>
                  <a:srgbClr val="CCDDEE"/>
                </a:solidFill>
                <a:latin typeface="Arial"/>
                <a:ea typeface="Arial"/>
                <a:cs typeface="Arial"/>
                <a:sym typeface="Arial"/>
              </a:rPr>
              <a:t>90-Day Sprint Plan — by week, by owner, done criteria</a:t>
            </a:r>
            <a:endParaRPr b="0" i="0" sz="1200" u="none" cap="none" strike="noStrike">
              <a:solidFill>
                <a:schemeClr val="dk1"/>
              </a:solidFill>
              <a:latin typeface="Calibri"/>
              <a:ea typeface="Calibri"/>
              <a:cs typeface="Calibri"/>
              <a:sym typeface="Calibri"/>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770" name="Shape 770"/>
        <p:cNvGrpSpPr/>
        <p:nvPr/>
      </p:nvGrpSpPr>
      <p:grpSpPr>
        <a:xfrm>
          <a:off x="0" y="0"/>
          <a:ext cx="0" cy="0"/>
          <a:chOff x="0" y="0"/>
          <a:chExt cx="0" cy="0"/>
        </a:xfrm>
      </p:grpSpPr>
      <p:sp>
        <p:nvSpPr>
          <p:cNvPr id="771" name="Google Shape;771;p23"/>
          <p:cNvSpPr/>
          <p:nvPr/>
        </p:nvSpPr>
        <p:spPr>
          <a:xfrm>
            <a:off x="0" y="0"/>
            <a:ext cx="9144000" cy="749808"/>
          </a:xfrm>
          <a:prstGeom prst="rect">
            <a:avLst/>
          </a:prstGeom>
          <a:solidFill>
            <a:srgbClr val="0D0D2B"/>
          </a:solidFill>
          <a:ln cap="flat" cmpd="sng" w="12700">
            <a:solidFill>
              <a:srgbClr val="0D0D2B"/>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72" name="Google Shape;772;p23"/>
          <p:cNvSpPr/>
          <p:nvPr/>
        </p:nvSpPr>
        <p:spPr>
          <a:xfrm>
            <a:off x="365760" y="109728"/>
            <a:ext cx="6400800" cy="329184"/>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FFFFFF"/>
              </a:buClr>
              <a:buSzPts val="1600"/>
              <a:buFont typeface="Arial Black"/>
              <a:buNone/>
            </a:pPr>
            <a:r>
              <a:rPr b="1" i="0" lang="en-US" sz="1600" u="none" cap="none" strike="noStrike">
                <a:solidFill>
                  <a:srgbClr val="FFFFFF"/>
                </a:solidFill>
                <a:latin typeface="Arial Black"/>
                <a:ea typeface="Arial Black"/>
                <a:cs typeface="Arial Black"/>
                <a:sym typeface="Arial Black"/>
              </a:rPr>
              <a:t>Tier 1 Outreach Sequence  [Deliverable 2 · Section 5]</a:t>
            </a:r>
            <a:endParaRPr b="0" i="0" sz="1600" u="none" cap="none" strike="noStrike">
              <a:solidFill>
                <a:schemeClr val="dk1"/>
              </a:solidFill>
              <a:latin typeface="Calibri"/>
              <a:ea typeface="Calibri"/>
              <a:cs typeface="Calibri"/>
              <a:sym typeface="Calibri"/>
            </a:endParaRPr>
          </a:p>
        </p:txBody>
      </p:sp>
      <p:sp>
        <p:nvSpPr>
          <p:cNvPr id="773" name="Google Shape;773;p23"/>
          <p:cNvSpPr/>
          <p:nvPr/>
        </p:nvSpPr>
        <p:spPr>
          <a:xfrm>
            <a:off x="365760" y="457200"/>
            <a:ext cx="6400800" cy="219456"/>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8492A6"/>
              </a:buClr>
              <a:buSzPts val="1100"/>
              <a:buFont typeface="Arial"/>
              <a:buNone/>
            </a:pPr>
            <a:r>
              <a:rPr b="0" i="0" lang="en-US" sz="1100" u="none" cap="none" strike="noStrike">
                <a:solidFill>
                  <a:srgbClr val="8492A6"/>
                </a:solidFill>
                <a:latin typeface="Arial"/>
                <a:ea typeface="Arial"/>
                <a:cs typeface="Arial"/>
                <a:sym typeface="Arial"/>
              </a:rPr>
              <a:t>Session 5 · Action Layer</a:t>
            </a:r>
            <a:endParaRPr b="0" i="0" sz="1100" u="none" cap="none" strike="noStrike">
              <a:solidFill>
                <a:schemeClr val="dk1"/>
              </a:solidFill>
              <a:latin typeface="Calibri"/>
              <a:ea typeface="Calibri"/>
              <a:cs typeface="Calibri"/>
              <a:sym typeface="Calibri"/>
            </a:endParaRPr>
          </a:p>
        </p:txBody>
      </p:sp>
      <p:sp>
        <p:nvSpPr>
          <p:cNvPr id="774" name="Google Shape;774;p23"/>
          <p:cNvSpPr/>
          <p:nvPr/>
        </p:nvSpPr>
        <p:spPr>
          <a:xfrm>
            <a:off x="7772400" y="109728"/>
            <a:ext cx="1005840" cy="384048"/>
          </a:xfrm>
          <a:prstGeom prst="roundRect">
            <a:avLst>
              <a:gd fmla="val 9524" name="adj"/>
            </a:avLst>
          </a:prstGeom>
          <a:solidFill>
            <a:srgbClr val="7C3AED"/>
          </a:solidFill>
          <a:ln cap="flat" cmpd="sng" w="12700">
            <a:solidFill>
              <a:srgbClr val="7C3AED"/>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75" name="Google Shape;775;p23"/>
          <p:cNvSpPr/>
          <p:nvPr/>
        </p:nvSpPr>
        <p:spPr>
          <a:xfrm>
            <a:off x="7772400" y="109728"/>
            <a:ext cx="1005840" cy="384048"/>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Clr>
                <a:srgbClr val="FFFFFF"/>
              </a:buClr>
              <a:buSzPts val="900"/>
              <a:buFont typeface="Arial"/>
              <a:buNone/>
            </a:pPr>
            <a:r>
              <a:rPr b="1" i="0" lang="en-US" sz="900" u="none" cap="none" strike="noStrike">
                <a:solidFill>
                  <a:srgbClr val="FFFFFF"/>
                </a:solidFill>
                <a:latin typeface="Arial"/>
                <a:ea typeface="Arial"/>
                <a:cs typeface="Arial"/>
                <a:sym typeface="Arial"/>
              </a:rPr>
              <a:t>Session 5</a:t>
            </a:r>
            <a:endParaRPr b="0" i="0" sz="900" u="none" cap="none" strike="noStrike">
              <a:solidFill>
                <a:schemeClr val="dk1"/>
              </a:solidFill>
              <a:latin typeface="Calibri"/>
              <a:ea typeface="Calibri"/>
              <a:cs typeface="Calibri"/>
              <a:sym typeface="Calibri"/>
            </a:endParaRPr>
          </a:p>
        </p:txBody>
      </p:sp>
      <p:sp>
        <p:nvSpPr>
          <p:cNvPr id="776" name="Google Shape;776;p23"/>
          <p:cNvSpPr/>
          <p:nvPr/>
        </p:nvSpPr>
        <p:spPr>
          <a:xfrm>
            <a:off x="365760" y="822960"/>
            <a:ext cx="8412480" cy="256032"/>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8492A6"/>
              </a:buClr>
              <a:buSzPts val="1200"/>
              <a:buFont typeface="Arial"/>
              <a:buNone/>
            </a:pPr>
            <a:r>
              <a:rPr b="0" i="0" lang="en-US" sz="1200" u="none" cap="none" strike="noStrike">
                <a:solidFill>
                  <a:srgbClr val="8492A6"/>
                </a:solidFill>
                <a:latin typeface="Arial"/>
                <a:ea typeface="Arial"/>
                <a:cs typeface="Arial"/>
                <a:sym typeface="Arial"/>
              </a:rPr>
              <a:t>SDR-led. First touch within 4 hours of score crossing 75. Write what happens at each step.</a:t>
            </a:r>
            <a:endParaRPr b="0" i="0" sz="1200" u="none" cap="none" strike="noStrike">
              <a:solidFill>
                <a:schemeClr val="dk1"/>
              </a:solidFill>
              <a:latin typeface="Calibri"/>
              <a:ea typeface="Calibri"/>
              <a:cs typeface="Calibri"/>
              <a:sym typeface="Calibri"/>
            </a:endParaRPr>
          </a:p>
        </p:txBody>
      </p:sp>
      <p:sp>
        <p:nvSpPr>
          <p:cNvPr id="777" name="Google Shape;777;p23"/>
          <p:cNvSpPr/>
          <p:nvPr/>
        </p:nvSpPr>
        <p:spPr>
          <a:xfrm>
            <a:off x="365760" y="1143000"/>
            <a:ext cx="8412480" cy="292608"/>
          </a:xfrm>
          <a:prstGeom prst="rect">
            <a:avLst/>
          </a:prstGeom>
          <a:solidFill>
            <a:srgbClr val="0D0D2B"/>
          </a:solidFill>
          <a:ln cap="flat" cmpd="sng" w="12700">
            <a:solidFill>
              <a:srgbClr val="0D0D2B"/>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78" name="Google Shape;778;p23"/>
          <p:cNvSpPr/>
          <p:nvPr/>
        </p:nvSpPr>
        <p:spPr>
          <a:xfrm>
            <a:off x="457200" y="1179576"/>
            <a:ext cx="457200" cy="201168"/>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Clr>
                <a:srgbClr val="00C27C"/>
              </a:buClr>
              <a:buSzPts val="950"/>
              <a:buFont typeface="Arial"/>
              <a:buNone/>
            </a:pPr>
            <a:r>
              <a:rPr b="1" i="0" lang="en-US" sz="950" u="none" cap="none" strike="noStrike">
                <a:solidFill>
                  <a:srgbClr val="00C27C"/>
                </a:solidFill>
                <a:latin typeface="Arial"/>
                <a:ea typeface="Arial"/>
                <a:cs typeface="Arial"/>
                <a:sym typeface="Arial"/>
              </a:rPr>
              <a:t>Step</a:t>
            </a:r>
            <a:endParaRPr b="0" i="0" sz="950" u="none" cap="none" strike="noStrike">
              <a:solidFill>
                <a:schemeClr val="dk1"/>
              </a:solidFill>
              <a:latin typeface="Calibri"/>
              <a:ea typeface="Calibri"/>
              <a:cs typeface="Calibri"/>
              <a:sym typeface="Calibri"/>
            </a:endParaRPr>
          </a:p>
        </p:txBody>
      </p:sp>
      <p:sp>
        <p:nvSpPr>
          <p:cNvPr id="779" name="Google Shape;779;p23"/>
          <p:cNvSpPr/>
          <p:nvPr/>
        </p:nvSpPr>
        <p:spPr>
          <a:xfrm>
            <a:off x="960120" y="1179576"/>
            <a:ext cx="1005840" cy="201168"/>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00C27C"/>
              </a:buClr>
              <a:buSzPts val="950"/>
              <a:buFont typeface="Arial"/>
              <a:buNone/>
            </a:pPr>
            <a:r>
              <a:rPr b="1" i="0" lang="en-US" sz="950" u="none" cap="none" strike="noStrike">
                <a:solidFill>
                  <a:srgbClr val="00C27C"/>
                </a:solidFill>
                <a:latin typeface="Arial"/>
                <a:ea typeface="Arial"/>
                <a:cs typeface="Arial"/>
                <a:sym typeface="Arial"/>
              </a:rPr>
              <a:t>Channel</a:t>
            </a:r>
            <a:endParaRPr b="0" i="0" sz="950" u="none" cap="none" strike="noStrike">
              <a:solidFill>
                <a:schemeClr val="dk1"/>
              </a:solidFill>
              <a:latin typeface="Calibri"/>
              <a:ea typeface="Calibri"/>
              <a:cs typeface="Calibri"/>
              <a:sym typeface="Calibri"/>
            </a:endParaRPr>
          </a:p>
        </p:txBody>
      </p:sp>
      <p:sp>
        <p:nvSpPr>
          <p:cNvPr id="780" name="Google Shape;780;p23"/>
          <p:cNvSpPr/>
          <p:nvPr/>
        </p:nvSpPr>
        <p:spPr>
          <a:xfrm>
            <a:off x="2011680" y="1179576"/>
            <a:ext cx="594360" cy="201168"/>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Clr>
                <a:srgbClr val="00C27C"/>
              </a:buClr>
              <a:buSzPts val="950"/>
              <a:buFont typeface="Arial"/>
              <a:buNone/>
            </a:pPr>
            <a:r>
              <a:rPr b="1" i="0" lang="en-US" sz="950" u="none" cap="none" strike="noStrike">
                <a:solidFill>
                  <a:srgbClr val="00C27C"/>
                </a:solidFill>
                <a:latin typeface="Arial"/>
                <a:ea typeface="Arial"/>
                <a:cs typeface="Arial"/>
                <a:sym typeface="Arial"/>
              </a:rPr>
              <a:t>Day</a:t>
            </a:r>
            <a:endParaRPr b="0" i="0" sz="950" u="none" cap="none" strike="noStrike">
              <a:solidFill>
                <a:schemeClr val="dk1"/>
              </a:solidFill>
              <a:latin typeface="Calibri"/>
              <a:ea typeface="Calibri"/>
              <a:cs typeface="Calibri"/>
              <a:sym typeface="Calibri"/>
            </a:endParaRPr>
          </a:p>
        </p:txBody>
      </p:sp>
      <p:sp>
        <p:nvSpPr>
          <p:cNvPr id="781" name="Google Shape;781;p23"/>
          <p:cNvSpPr/>
          <p:nvPr/>
        </p:nvSpPr>
        <p:spPr>
          <a:xfrm>
            <a:off x="2670048" y="1179576"/>
            <a:ext cx="6035040" cy="201168"/>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00C27C"/>
              </a:buClr>
              <a:buSzPts val="950"/>
              <a:buFont typeface="Arial"/>
              <a:buNone/>
            </a:pPr>
            <a:r>
              <a:rPr b="1" i="0" lang="en-US" sz="950" u="none" cap="none" strike="noStrike">
                <a:solidFill>
                  <a:srgbClr val="00C27C"/>
                </a:solidFill>
                <a:latin typeface="Arial"/>
                <a:ea typeface="Arial"/>
                <a:cs typeface="Arial"/>
                <a:sym typeface="Arial"/>
              </a:rPr>
              <a:t>Message Angle / What You'll Say</a:t>
            </a:r>
            <a:endParaRPr b="0" i="0" sz="950" u="none" cap="none" strike="noStrike">
              <a:solidFill>
                <a:schemeClr val="dk1"/>
              </a:solidFill>
              <a:latin typeface="Calibri"/>
              <a:ea typeface="Calibri"/>
              <a:cs typeface="Calibri"/>
              <a:sym typeface="Calibri"/>
            </a:endParaRPr>
          </a:p>
        </p:txBody>
      </p:sp>
      <p:sp>
        <p:nvSpPr>
          <p:cNvPr id="782" name="Google Shape;782;p23"/>
          <p:cNvSpPr/>
          <p:nvPr/>
        </p:nvSpPr>
        <p:spPr>
          <a:xfrm>
            <a:off x="365760" y="1481328"/>
            <a:ext cx="8412480" cy="393192"/>
          </a:xfrm>
          <a:prstGeom prst="rect">
            <a:avLst/>
          </a:prstGeom>
          <a:solidFill>
            <a:srgbClr val="F0F4F8"/>
          </a:solidFill>
          <a:ln cap="flat" cmpd="sng" w="12700">
            <a:solidFill>
              <a:srgbClr val="CBD5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83" name="Google Shape;783;p23"/>
          <p:cNvSpPr/>
          <p:nvPr/>
        </p:nvSpPr>
        <p:spPr>
          <a:xfrm>
            <a:off x="402336" y="1499616"/>
            <a:ext cx="365760" cy="365760"/>
          </a:xfrm>
          <a:prstGeom prst="ellipse">
            <a:avLst/>
          </a:prstGeom>
          <a:solidFill>
            <a:srgbClr val="0D0D2B"/>
          </a:solidFill>
          <a:ln cap="flat" cmpd="sng" w="12700">
            <a:solidFill>
              <a:srgbClr val="0D0D2B"/>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84" name="Google Shape;784;p23"/>
          <p:cNvSpPr/>
          <p:nvPr/>
        </p:nvSpPr>
        <p:spPr>
          <a:xfrm>
            <a:off x="402336" y="1499616"/>
            <a:ext cx="365760" cy="36576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Clr>
                <a:srgbClr val="00C27C"/>
              </a:buClr>
              <a:buSzPts val="1100"/>
              <a:buFont typeface="Arial"/>
              <a:buNone/>
            </a:pPr>
            <a:r>
              <a:rPr b="1" i="0" lang="en-US" sz="1100" u="none" cap="none" strike="noStrike">
                <a:solidFill>
                  <a:srgbClr val="00C27C"/>
                </a:solidFill>
                <a:latin typeface="Arial"/>
                <a:ea typeface="Arial"/>
                <a:cs typeface="Arial"/>
                <a:sym typeface="Arial"/>
              </a:rPr>
              <a:t>01</a:t>
            </a:r>
            <a:endParaRPr b="0" i="0" sz="1100" u="none" cap="none" strike="noStrike">
              <a:solidFill>
                <a:schemeClr val="dk1"/>
              </a:solidFill>
              <a:latin typeface="Calibri"/>
              <a:ea typeface="Calibri"/>
              <a:cs typeface="Calibri"/>
              <a:sym typeface="Calibri"/>
            </a:endParaRPr>
          </a:p>
        </p:txBody>
      </p:sp>
      <p:sp>
        <p:nvSpPr>
          <p:cNvPr id="785" name="Google Shape;785;p23"/>
          <p:cNvSpPr/>
          <p:nvPr/>
        </p:nvSpPr>
        <p:spPr>
          <a:xfrm>
            <a:off x="859536" y="1554480"/>
            <a:ext cx="1097280" cy="237744"/>
          </a:xfrm>
          <a:prstGeom prst="roundRect">
            <a:avLst>
              <a:gd fmla="val 15385" name="adj"/>
            </a:avLst>
          </a:prstGeom>
          <a:solidFill>
            <a:srgbClr val="7C3AED">
              <a:alpha val="20000"/>
            </a:srgbClr>
          </a:solidFill>
          <a:ln cap="flat" cmpd="sng" w="12700">
            <a:solidFill>
              <a:srgbClr val="7C3AED"/>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86" name="Google Shape;786;p23"/>
          <p:cNvSpPr/>
          <p:nvPr/>
        </p:nvSpPr>
        <p:spPr>
          <a:xfrm>
            <a:off x="859536" y="1554480"/>
            <a:ext cx="1097280" cy="237744"/>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Clr>
                <a:srgbClr val="7C3AED"/>
              </a:buClr>
              <a:buSzPts val="900"/>
              <a:buFont typeface="Arial"/>
              <a:buNone/>
            </a:pPr>
            <a:r>
              <a:rPr b="1" i="0" lang="en-US" sz="900" u="none" cap="none" strike="noStrike">
                <a:solidFill>
                  <a:srgbClr val="7C3AED"/>
                </a:solidFill>
                <a:latin typeface="Arial"/>
                <a:ea typeface="Arial"/>
                <a:cs typeface="Arial"/>
                <a:sym typeface="Arial"/>
              </a:rPr>
              <a:t>Email</a:t>
            </a:r>
            <a:endParaRPr b="0" i="0" sz="900" u="none" cap="none" strike="noStrike">
              <a:solidFill>
                <a:schemeClr val="dk1"/>
              </a:solidFill>
              <a:latin typeface="Calibri"/>
              <a:ea typeface="Calibri"/>
              <a:cs typeface="Calibri"/>
              <a:sym typeface="Calibri"/>
            </a:endParaRPr>
          </a:p>
        </p:txBody>
      </p:sp>
      <p:sp>
        <p:nvSpPr>
          <p:cNvPr id="787" name="Google Shape;787;p23"/>
          <p:cNvSpPr/>
          <p:nvPr/>
        </p:nvSpPr>
        <p:spPr>
          <a:xfrm>
            <a:off x="2048256" y="1554480"/>
            <a:ext cx="548640" cy="237744"/>
          </a:xfrm>
          <a:prstGeom prst="rect">
            <a:avLst/>
          </a:prstGeom>
          <a:solidFill>
            <a:srgbClr val="F4F5F7"/>
          </a:solidFill>
          <a:ln cap="flat" cmpd="sng" w="12700">
            <a:solidFill>
              <a:srgbClr val="CBD5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88" name="Google Shape;788;p23"/>
          <p:cNvSpPr/>
          <p:nvPr/>
        </p:nvSpPr>
        <p:spPr>
          <a:xfrm>
            <a:off x="2670048" y="1536192"/>
            <a:ext cx="6035040" cy="292608"/>
          </a:xfrm>
          <a:prstGeom prst="rect">
            <a:avLst/>
          </a:prstGeom>
          <a:solidFill>
            <a:srgbClr val="F4F5F7"/>
          </a:solidFill>
          <a:ln cap="flat" cmpd="sng" w="12700">
            <a:solidFill>
              <a:srgbClr val="CBD5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89" name="Google Shape;789;p23"/>
          <p:cNvSpPr/>
          <p:nvPr/>
        </p:nvSpPr>
        <p:spPr>
          <a:xfrm>
            <a:off x="365760" y="1938528"/>
            <a:ext cx="8412480" cy="393192"/>
          </a:xfrm>
          <a:prstGeom prst="rect">
            <a:avLst/>
          </a:prstGeom>
          <a:solidFill>
            <a:srgbClr val="E8EFF5"/>
          </a:solidFill>
          <a:ln cap="flat" cmpd="sng" w="12700">
            <a:solidFill>
              <a:srgbClr val="CBD5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90" name="Google Shape;790;p23"/>
          <p:cNvSpPr/>
          <p:nvPr/>
        </p:nvSpPr>
        <p:spPr>
          <a:xfrm>
            <a:off x="402336" y="1956816"/>
            <a:ext cx="365760" cy="365760"/>
          </a:xfrm>
          <a:prstGeom prst="ellipse">
            <a:avLst/>
          </a:prstGeom>
          <a:solidFill>
            <a:srgbClr val="0D0D2B"/>
          </a:solidFill>
          <a:ln cap="flat" cmpd="sng" w="12700">
            <a:solidFill>
              <a:srgbClr val="0D0D2B"/>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91" name="Google Shape;791;p23"/>
          <p:cNvSpPr/>
          <p:nvPr/>
        </p:nvSpPr>
        <p:spPr>
          <a:xfrm>
            <a:off x="402336" y="1956816"/>
            <a:ext cx="365760" cy="36576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Clr>
                <a:srgbClr val="00C27C"/>
              </a:buClr>
              <a:buSzPts val="1100"/>
              <a:buFont typeface="Arial"/>
              <a:buNone/>
            </a:pPr>
            <a:r>
              <a:rPr b="1" i="0" lang="en-US" sz="1100" u="none" cap="none" strike="noStrike">
                <a:solidFill>
                  <a:srgbClr val="00C27C"/>
                </a:solidFill>
                <a:latin typeface="Arial"/>
                <a:ea typeface="Arial"/>
                <a:cs typeface="Arial"/>
                <a:sym typeface="Arial"/>
              </a:rPr>
              <a:t>02</a:t>
            </a:r>
            <a:endParaRPr b="0" i="0" sz="1100" u="none" cap="none" strike="noStrike">
              <a:solidFill>
                <a:schemeClr val="dk1"/>
              </a:solidFill>
              <a:latin typeface="Calibri"/>
              <a:ea typeface="Calibri"/>
              <a:cs typeface="Calibri"/>
              <a:sym typeface="Calibri"/>
            </a:endParaRPr>
          </a:p>
        </p:txBody>
      </p:sp>
      <p:sp>
        <p:nvSpPr>
          <p:cNvPr id="792" name="Google Shape;792;p23"/>
          <p:cNvSpPr/>
          <p:nvPr/>
        </p:nvSpPr>
        <p:spPr>
          <a:xfrm>
            <a:off x="859536" y="2011680"/>
            <a:ext cx="1097280" cy="237744"/>
          </a:xfrm>
          <a:prstGeom prst="roundRect">
            <a:avLst>
              <a:gd fmla="val 15385" name="adj"/>
            </a:avLst>
          </a:prstGeom>
          <a:solidFill>
            <a:srgbClr val="F59E0B">
              <a:alpha val="20000"/>
            </a:srgbClr>
          </a:solidFill>
          <a:ln cap="flat" cmpd="sng" w="12700">
            <a:solidFill>
              <a:srgbClr val="F59E0B"/>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93" name="Google Shape;793;p23"/>
          <p:cNvSpPr/>
          <p:nvPr/>
        </p:nvSpPr>
        <p:spPr>
          <a:xfrm>
            <a:off x="859536" y="2011680"/>
            <a:ext cx="1097280" cy="237744"/>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Clr>
                <a:srgbClr val="F59E0B"/>
              </a:buClr>
              <a:buSzPts val="900"/>
              <a:buFont typeface="Arial"/>
              <a:buNone/>
            </a:pPr>
            <a:r>
              <a:rPr b="1" i="0" lang="en-US" sz="900" u="none" cap="none" strike="noStrike">
                <a:solidFill>
                  <a:srgbClr val="F59E0B"/>
                </a:solidFill>
                <a:latin typeface="Arial"/>
                <a:ea typeface="Arial"/>
                <a:cs typeface="Arial"/>
                <a:sym typeface="Arial"/>
              </a:rPr>
              <a:t>LinkedIn</a:t>
            </a:r>
            <a:endParaRPr b="0" i="0" sz="900" u="none" cap="none" strike="noStrike">
              <a:solidFill>
                <a:schemeClr val="dk1"/>
              </a:solidFill>
              <a:latin typeface="Calibri"/>
              <a:ea typeface="Calibri"/>
              <a:cs typeface="Calibri"/>
              <a:sym typeface="Calibri"/>
            </a:endParaRPr>
          </a:p>
        </p:txBody>
      </p:sp>
      <p:sp>
        <p:nvSpPr>
          <p:cNvPr id="794" name="Google Shape;794;p23"/>
          <p:cNvSpPr/>
          <p:nvPr/>
        </p:nvSpPr>
        <p:spPr>
          <a:xfrm>
            <a:off x="2048256" y="2011680"/>
            <a:ext cx="548640" cy="237744"/>
          </a:xfrm>
          <a:prstGeom prst="rect">
            <a:avLst/>
          </a:prstGeom>
          <a:solidFill>
            <a:srgbClr val="F4F5F7"/>
          </a:solidFill>
          <a:ln cap="flat" cmpd="sng" w="12700">
            <a:solidFill>
              <a:srgbClr val="CBD5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95" name="Google Shape;795;p23"/>
          <p:cNvSpPr/>
          <p:nvPr/>
        </p:nvSpPr>
        <p:spPr>
          <a:xfrm>
            <a:off x="2670048" y="1993392"/>
            <a:ext cx="6035040" cy="292608"/>
          </a:xfrm>
          <a:prstGeom prst="rect">
            <a:avLst/>
          </a:prstGeom>
          <a:solidFill>
            <a:srgbClr val="F4F5F7"/>
          </a:solidFill>
          <a:ln cap="flat" cmpd="sng" w="12700">
            <a:solidFill>
              <a:srgbClr val="CBD5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96" name="Google Shape;796;p23"/>
          <p:cNvSpPr/>
          <p:nvPr/>
        </p:nvSpPr>
        <p:spPr>
          <a:xfrm>
            <a:off x="365760" y="2395728"/>
            <a:ext cx="8412480" cy="393192"/>
          </a:xfrm>
          <a:prstGeom prst="rect">
            <a:avLst/>
          </a:prstGeom>
          <a:solidFill>
            <a:srgbClr val="F0F4F8"/>
          </a:solidFill>
          <a:ln cap="flat" cmpd="sng" w="12700">
            <a:solidFill>
              <a:srgbClr val="CBD5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97" name="Google Shape;797;p23"/>
          <p:cNvSpPr/>
          <p:nvPr/>
        </p:nvSpPr>
        <p:spPr>
          <a:xfrm>
            <a:off x="402336" y="2414016"/>
            <a:ext cx="365760" cy="365760"/>
          </a:xfrm>
          <a:prstGeom prst="ellipse">
            <a:avLst/>
          </a:prstGeom>
          <a:solidFill>
            <a:srgbClr val="0D0D2B"/>
          </a:solidFill>
          <a:ln cap="flat" cmpd="sng" w="12700">
            <a:solidFill>
              <a:srgbClr val="0D0D2B"/>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98" name="Google Shape;798;p23"/>
          <p:cNvSpPr/>
          <p:nvPr/>
        </p:nvSpPr>
        <p:spPr>
          <a:xfrm>
            <a:off x="402336" y="2414016"/>
            <a:ext cx="365760" cy="36576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Clr>
                <a:srgbClr val="00C27C"/>
              </a:buClr>
              <a:buSzPts val="1100"/>
              <a:buFont typeface="Arial"/>
              <a:buNone/>
            </a:pPr>
            <a:r>
              <a:rPr b="1" i="0" lang="en-US" sz="1100" u="none" cap="none" strike="noStrike">
                <a:solidFill>
                  <a:srgbClr val="00C27C"/>
                </a:solidFill>
                <a:latin typeface="Arial"/>
                <a:ea typeface="Arial"/>
                <a:cs typeface="Arial"/>
                <a:sym typeface="Arial"/>
              </a:rPr>
              <a:t>03</a:t>
            </a:r>
            <a:endParaRPr b="0" i="0" sz="1100" u="none" cap="none" strike="noStrike">
              <a:solidFill>
                <a:schemeClr val="dk1"/>
              </a:solidFill>
              <a:latin typeface="Calibri"/>
              <a:ea typeface="Calibri"/>
              <a:cs typeface="Calibri"/>
              <a:sym typeface="Calibri"/>
            </a:endParaRPr>
          </a:p>
        </p:txBody>
      </p:sp>
      <p:sp>
        <p:nvSpPr>
          <p:cNvPr id="799" name="Google Shape;799;p23"/>
          <p:cNvSpPr/>
          <p:nvPr/>
        </p:nvSpPr>
        <p:spPr>
          <a:xfrm>
            <a:off x="859536" y="2468880"/>
            <a:ext cx="1097280" cy="237744"/>
          </a:xfrm>
          <a:prstGeom prst="roundRect">
            <a:avLst>
              <a:gd fmla="val 15385" name="adj"/>
            </a:avLst>
          </a:prstGeom>
          <a:solidFill>
            <a:srgbClr val="EF5350">
              <a:alpha val="20000"/>
            </a:srgbClr>
          </a:solidFill>
          <a:ln cap="flat" cmpd="sng" w="12700">
            <a:solidFill>
              <a:srgbClr val="EF535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00" name="Google Shape;800;p23"/>
          <p:cNvSpPr/>
          <p:nvPr/>
        </p:nvSpPr>
        <p:spPr>
          <a:xfrm>
            <a:off x="859536" y="2468880"/>
            <a:ext cx="1097280" cy="237744"/>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Clr>
                <a:srgbClr val="EF5350"/>
              </a:buClr>
              <a:buSzPts val="900"/>
              <a:buFont typeface="Arial"/>
              <a:buNone/>
            </a:pPr>
            <a:r>
              <a:rPr b="1" i="0" lang="en-US" sz="900" u="none" cap="none" strike="noStrike">
                <a:solidFill>
                  <a:srgbClr val="EF5350"/>
                </a:solidFill>
                <a:latin typeface="Arial"/>
                <a:ea typeface="Arial"/>
                <a:cs typeface="Arial"/>
                <a:sym typeface="Arial"/>
              </a:rPr>
              <a:t>Call</a:t>
            </a:r>
            <a:endParaRPr b="0" i="0" sz="900" u="none" cap="none" strike="noStrike">
              <a:solidFill>
                <a:schemeClr val="dk1"/>
              </a:solidFill>
              <a:latin typeface="Calibri"/>
              <a:ea typeface="Calibri"/>
              <a:cs typeface="Calibri"/>
              <a:sym typeface="Calibri"/>
            </a:endParaRPr>
          </a:p>
        </p:txBody>
      </p:sp>
      <p:sp>
        <p:nvSpPr>
          <p:cNvPr id="801" name="Google Shape;801;p23"/>
          <p:cNvSpPr/>
          <p:nvPr/>
        </p:nvSpPr>
        <p:spPr>
          <a:xfrm>
            <a:off x="2048256" y="2468880"/>
            <a:ext cx="548640" cy="237744"/>
          </a:xfrm>
          <a:prstGeom prst="rect">
            <a:avLst/>
          </a:prstGeom>
          <a:solidFill>
            <a:srgbClr val="F4F5F7"/>
          </a:solidFill>
          <a:ln cap="flat" cmpd="sng" w="12700">
            <a:solidFill>
              <a:srgbClr val="CBD5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02" name="Google Shape;802;p23"/>
          <p:cNvSpPr/>
          <p:nvPr/>
        </p:nvSpPr>
        <p:spPr>
          <a:xfrm>
            <a:off x="2670048" y="2450592"/>
            <a:ext cx="6035040" cy="292608"/>
          </a:xfrm>
          <a:prstGeom prst="rect">
            <a:avLst/>
          </a:prstGeom>
          <a:solidFill>
            <a:srgbClr val="F4F5F7"/>
          </a:solidFill>
          <a:ln cap="flat" cmpd="sng" w="12700">
            <a:solidFill>
              <a:srgbClr val="CBD5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03" name="Google Shape;803;p23"/>
          <p:cNvSpPr/>
          <p:nvPr/>
        </p:nvSpPr>
        <p:spPr>
          <a:xfrm>
            <a:off x="365760" y="2852928"/>
            <a:ext cx="8412480" cy="393192"/>
          </a:xfrm>
          <a:prstGeom prst="rect">
            <a:avLst/>
          </a:prstGeom>
          <a:solidFill>
            <a:srgbClr val="E8EFF5"/>
          </a:solidFill>
          <a:ln cap="flat" cmpd="sng" w="12700">
            <a:solidFill>
              <a:srgbClr val="CBD5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04" name="Google Shape;804;p23"/>
          <p:cNvSpPr/>
          <p:nvPr/>
        </p:nvSpPr>
        <p:spPr>
          <a:xfrm>
            <a:off x="402336" y="2871216"/>
            <a:ext cx="365760" cy="365760"/>
          </a:xfrm>
          <a:prstGeom prst="ellipse">
            <a:avLst/>
          </a:prstGeom>
          <a:solidFill>
            <a:srgbClr val="0D0D2B"/>
          </a:solidFill>
          <a:ln cap="flat" cmpd="sng" w="12700">
            <a:solidFill>
              <a:srgbClr val="0D0D2B"/>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05" name="Google Shape;805;p23"/>
          <p:cNvSpPr/>
          <p:nvPr/>
        </p:nvSpPr>
        <p:spPr>
          <a:xfrm>
            <a:off x="402336" y="2871216"/>
            <a:ext cx="365760" cy="36576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Clr>
                <a:srgbClr val="00C27C"/>
              </a:buClr>
              <a:buSzPts val="1100"/>
              <a:buFont typeface="Arial"/>
              <a:buNone/>
            </a:pPr>
            <a:r>
              <a:rPr b="1" i="0" lang="en-US" sz="1100" u="none" cap="none" strike="noStrike">
                <a:solidFill>
                  <a:srgbClr val="00C27C"/>
                </a:solidFill>
                <a:latin typeface="Arial"/>
                <a:ea typeface="Arial"/>
                <a:cs typeface="Arial"/>
                <a:sym typeface="Arial"/>
              </a:rPr>
              <a:t>04</a:t>
            </a:r>
            <a:endParaRPr b="0" i="0" sz="1100" u="none" cap="none" strike="noStrike">
              <a:solidFill>
                <a:schemeClr val="dk1"/>
              </a:solidFill>
              <a:latin typeface="Calibri"/>
              <a:ea typeface="Calibri"/>
              <a:cs typeface="Calibri"/>
              <a:sym typeface="Calibri"/>
            </a:endParaRPr>
          </a:p>
        </p:txBody>
      </p:sp>
      <p:sp>
        <p:nvSpPr>
          <p:cNvPr id="806" name="Google Shape;806;p23"/>
          <p:cNvSpPr/>
          <p:nvPr/>
        </p:nvSpPr>
        <p:spPr>
          <a:xfrm>
            <a:off x="859536" y="2926080"/>
            <a:ext cx="1097280" cy="237744"/>
          </a:xfrm>
          <a:prstGeom prst="roundRect">
            <a:avLst>
              <a:gd fmla="val 15385" name="adj"/>
            </a:avLst>
          </a:prstGeom>
          <a:solidFill>
            <a:srgbClr val="7C3AED">
              <a:alpha val="20000"/>
            </a:srgbClr>
          </a:solidFill>
          <a:ln cap="flat" cmpd="sng" w="12700">
            <a:solidFill>
              <a:srgbClr val="7C3AED"/>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07" name="Google Shape;807;p23"/>
          <p:cNvSpPr/>
          <p:nvPr/>
        </p:nvSpPr>
        <p:spPr>
          <a:xfrm>
            <a:off x="859536" y="2926080"/>
            <a:ext cx="1097280" cy="237744"/>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Clr>
                <a:srgbClr val="7C3AED"/>
              </a:buClr>
              <a:buSzPts val="900"/>
              <a:buFont typeface="Arial"/>
              <a:buNone/>
            </a:pPr>
            <a:r>
              <a:rPr b="1" i="0" lang="en-US" sz="900" u="none" cap="none" strike="noStrike">
                <a:solidFill>
                  <a:srgbClr val="7C3AED"/>
                </a:solidFill>
                <a:latin typeface="Arial"/>
                <a:ea typeface="Arial"/>
                <a:cs typeface="Arial"/>
                <a:sym typeface="Arial"/>
              </a:rPr>
              <a:t>Email</a:t>
            </a:r>
            <a:endParaRPr b="0" i="0" sz="900" u="none" cap="none" strike="noStrike">
              <a:solidFill>
                <a:schemeClr val="dk1"/>
              </a:solidFill>
              <a:latin typeface="Calibri"/>
              <a:ea typeface="Calibri"/>
              <a:cs typeface="Calibri"/>
              <a:sym typeface="Calibri"/>
            </a:endParaRPr>
          </a:p>
        </p:txBody>
      </p:sp>
      <p:sp>
        <p:nvSpPr>
          <p:cNvPr id="808" name="Google Shape;808;p23"/>
          <p:cNvSpPr/>
          <p:nvPr/>
        </p:nvSpPr>
        <p:spPr>
          <a:xfrm>
            <a:off x="2048256" y="2926080"/>
            <a:ext cx="548640" cy="237744"/>
          </a:xfrm>
          <a:prstGeom prst="rect">
            <a:avLst/>
          </a:prstGeom>
          <a:solidFill>
            <a:srgbClr val="F4F5F7"/>
          </a:solidFill>
          <a:ln cap="flat" cmpd="sng" w="12700">
            <a:solidFill>
              <a:srgbClr val="CBD5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09" name="Google Shape;809;p23"/>
          <p:cNvSpPr/>
          <p:nvPr/>
        </p:nvSpPr>
        <p:spPr>
          <a:xfrm>
            <a:off x="2670048" y="2907792"/>
            <a:ext cx="6035040" cy="292608"/>
          </a:xfrm>
          <a:prstGeom prst="rect">
            <a:avLst/>
          </a:prstGeom>
          <a:solidFill>
            <a:srgbClr val="F4F5F7"/>
          </a:solidFill>
          <a:ln cap="flat" cmpd="sng" w="12700">
            <a:solidFill>
              <a:srgbClr val="CBD5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10" name="Google Shape;810;p23"/>
          <p:cNvSpPr/>
          <p:nvPr/>
        </p:nvSpPr>
        <p:spPr>
          <a:xfrm>
            <a:off x="365760" y="3310128"/>
            <a:ext cx="8412480" cy="393192"/>
          </a:xfrm>
          <a:prstGeom prst="rect">
            <a:avLst/>
          </a:prstGeom>
          <a:solidFill>
            <a:srgbClr val="F0F4F8"/>
          </a:solidFill>
          <a:ln cap="flat" cmpd="sng" w="12700">
            <a:solidFill>
              <a:srgbClr val="CBD5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11" name="Google Shape;811;p23"/>
          <p:cNvSpPr/>
          <p:nvPr/>
        </p:nvSpPr>
        <p:spPr>
          <a:xfrm>
            <a:off x="402336" y="3328416"/>
            <a:ext cx="365760" cy="365760"/>
          </a:xfrm>
          <a:prstGeom prst="ellipse">
            <a:avLst/>
          </a:prstGeom>
          <a:solidFill>
            <a:srgbClr val="0D0D2B"/>
          </a:solidFill>
          <a:ln cap="flat" cmpd="sng" w="12700">
            <a:solidFill>
              <a:srgbClr val="0D0D2B"/>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12" name="Google Shape;812;p23"/>
          <p:cNvSpPr/>
          <p:nvPr/>
        </p:nvSpPr>
        <p:spPr>
          <a:xfrm>
            <a:off x="402336" y="3328416"/>
            <a:ext cx="365760" cy="36576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Clr>
                <a:srgbClr val="00C27C"/>
              </a:buClr>
              <a:buSzPts val="1100"/>
              <a:buFont typeface="Arial"/>
              <a:buNone/>
            </a:pPr>
            <a:r>
              <a:rPr b="1" i="0" lang="en-US" sz="1100" u="none" cap="none" strike="noStrike">
                <a:solidFill>
                  <a:srgbClr val="00C27C"/>
                </a:solidFill>
                <a:latin typeface="Arial"/>
                <a:ea typeface="Arial"/>
                <a:cs typeface="Arial"/>
                <a:sym typeface="Arial"/>
              </a:rPr>
              <a:t>05</a:t>
            </a:r>
            <a:endParaRPr b="0" i="0" sz="1100" u="none" cap="none" strike="noStrike">
              <a:solidFill>
                <a:schemeClr val="dk1"/>
              </a:solidFill>
              <a:latin typeface="Calibri"/>
              <a:ea typeface="Calibri"/>
              <a:cs typeface="Calibri"/>
              <a:sym typeface="Calibri"/>
            </a:endParaRPr>
          </a:p>
        </p:txBody>
      </p:sp>
      <p:sp>
        <p:nvSpPr>
          <p:cNvPr id="813" name="Google Shape;813;p23"/>
          <p:cNvSpPr/>
          <p:nvPr/>
        </p:nvSpPr>
        <p:spPr>
          <a:xfrm>
            <a:off x="859536" y="3383280"/>
            <a:ext cx="1097280" cy="237744"/>
          </a:xfrm>
          <a:prstGeom prst="roundRect">
            <a:avLst>
              <a:gd fmla="val 15385" name="adj"/>
            </a:avLst>
          </a:prstGeom>
          <a:solidFill>
            <a:srgbClr val="F59E0B">
              <a:alpha val="20000"/>
            </a:srgbClr>
          </a:solidFill>
          <a:ln cap="flat" cmpd="sng" w="12700">
            <a:solidFill>
              <a:srgbClr val="F59E0B"/>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14" name="Google Shape;814;p23"/>
          <p:cNvSpPr/>
          <p:nvPr/>
        </p:nvSpPr>
        <p:spPr>
          <a:xfrm>
            <a:off x="859536" y="3383280"/>
            <a:ext cx="1097280" cy="237744"/>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Clr>
                <a:srgbClr val="F59E0B"/>
              </a:buClr>
              <a:buSzPts val="900"/>
              <a:buFont typeface="Arial"/>
              <a:buNone/>
            </a:pPr>
            <a:r>
              <a:rPr b="1" i="0" lang="en-US" sz="900" u="none" cap="none" strike="noStrike">
                <a:solidFill>
                  <a:srgbClr val="F59E0B"/>
                </a:solidFill>
                <a:latin typeface="Arial"/>
                <a:ea typeface="Arial"/>
                <a:cs typeface="Arial"/>
                <a:sym typeface="Arial"/>
              </a:rPr>
              <a:t>LinkedIn</a:t>
            </a:r>
            <a:endParaRPr b="0" i="0" sz="900" u="none" cap="none" strike="noStrike">
              <a:solidFill>
                <a:schemeClr val="dk1"/>
              </a:solidFill>
              <a:latin typeface="Calibri"/>
              <a:ea typeface="Calibri"/>
              <a:cs typeface="Calibri"/>
              <a:sym typeface="Calibri"/>
            </a:endParaRPr>
          </a:p>
        </p:txBody>
      </p:sp>
      <p:sp>
        <p:nvSpPr>
          <p:cNvPr id="815" name="Google Shape;815;p23"/>
          <p:cNvSpPr/>
          <p:nvPr/>
        </p:nvSpPr>
        <p:spPr>
          <a:xfrm>
            <a:off x="2048256" y="3383280"/>
            <a:ext cx="548640" cy="237744"/>
          </a:xfrm>
          <a:prstGeom prst="rect">
            <a:avLst/>
          </a:prstGeom>
          <a:solidFill>
            <a:srgbClr val="F4F5F7"/>
          </a:solidFill>
          <a:ln cap="flat" cmpd="sng" w="12700">
            <a:solidFill>
              <a:srgbClr val="CBD5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16" name="Google Shape;816;p23"/>
          <p:cNvSpPr/>
          <p:nvPr/>
        </p:nvSpPr>
        <p:spPr>
          <a:xfrm>
            <a:off x="2670048" y="3364992"/>
            <a:ext cx="6035040" cy="292608"/>
          </a:xfrm>
          <a:prstGeom prst="rect">
            <a:avLst/>
          </a:prstGeom>
          <a:solidFill>
            <a:srgbClr val="F4F5F7"/>
          </a:solidFill>
          <a:ln cap="flat" cmpd="sng" w="12700">
            <a:solidFill>
              <a:srgbClr val="CBD5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17" name="Google Shape;817;p23"/>
          <p:cNvSpPr/>
          <p:nvPr/>
        </p:nvSpPr>
        <p:spPr>
          <a:xfrm>
            <a:off x="365760" y="3767328"/>
            <a:ext cx="8412480" cy="393192"/>
          </a:xfrm>
          <a:prstGeom prst="rect">
            <a:avLst/>
          </a:prstGeom>
          <a:solidFill>
            <a:srgbClr val="E8EFF5"/>
          </a:solidFill>
          <a:ln cap="flat" cmpd="sng" w="12700">
            <a:solidFill>
              <a:srgbClr val="CBD5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18" name="Google Shape;818;p23"/>
          <p:cNvSpPr/>
          <p:nvPr/>
        </p:nvSpPr>
        <p:spPr>
          <a:xfrm>
            <a:off x="402336" y="3785616"/>
            <a:ext cx="365760" cy="365760"/>
          </a:xfrm>
          <a:prstGeom prst="ellipse">
            <a:avLst/>
          </a:prstGeom>
          <a:solidFill>
            <a:srgbClr val="0D0D2B"/>
          </a:solidFill>
          <a:ln cap="flat" cmpd="sng" w="12700">
            <a:solidFill>
              <a:srgbClr val="0D0D2B"/>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19" name="Google Shape;819;p23"/>
          <p:cNvSpPr/>
          <p:nvPr/>
        </p:nvSpPr>
        <p:spPr>
          <a:xfrm>
            <a:off x="402336" y="3785616"/>
            <a:ext cx="365760" cy="36576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Clr>
                <a:srgbClr val="00C27C"/>
              </a:buClr>
              <a:buSzPts val="1100"/>
              <a:buFont typeface="Arial"/>
              <a:buNone/>
            </a:pPr>
            <a:r>
              <a:rPr b="1" i="0" lang="en-US" sz="1100" u="none" cap="none" strike="noStrike">
                <a:solidFill>
                  <a:srgbClr val="00C27C"/>
                </a:solidFill>
                <a:latin typeface="Arial"/>
                <a:ea typeface="Arial"/>
                <a:cs typeface="Arial"/>
                <a:sym typeface="Arial"/>
              </a:rPr>
              <a:t>06</a:t>
            </a:r>
            <a:endParaRPr b="0" i="0" sz="1100" u="none" cap="none" strike="noStrike">
              <a:solidFill>
                <a:schemeClr val="dk1"/>
              </a:solidFill>
              <a:latin typeface="Calibri"/>
              <a:ea typeface="Calibri"/>
              <a:cs typeface="Calibri"/>
              <a:sym typeface="Calibri"/>
            </a:endParaRPr>
          </a:p>
        </p:txBody>
      </p:sp>
      <p:sp>
        <p:nvSpPr>
          <p:cNvPr id="820" name="Google Shape;820;p23"/>
          <p:cNvSpPr/>
          <p:nvPr/>
        </p:nvSpPr>
        <p:spPr>
          <a:xfrm>
            <a:off x="859536" y="3840480"/>
            <a:ext cx="1097280" cy="237744"/>
          </a:xfrm>
          <a:prstGeom prst="roundRect">
            <a:avLst>
              <a:gd fmla="val 15385" name="adj"/>
            </a:avLst>
          </a:prstGeom>
          <a:solidFill>
            <a:srgbClr val="7C3AED">
              <a:alpha val="20000"/>
            </a:srgbClr>
          </a:solidFill>
          <a:ln cap="flat" cmpd="sng" w="12700">
            <a:solidFill>
              <a:srgbClr val="7C3AED"/>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21" name="Google Shape;821;p23"/>
          <p:cNvSpPr/>
          <p:nvPr/>
        </p:nvSpPr>
        <p:spPr>
          <a:xfrm>
            <a:off x="859536" y="3840480"/>
            <a:ext cx="1097280" cy="237744"/>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Clr>
                <a:srgbClr val="7C3AED"/>
              </a:buClr>
              <a:buSzPts val="900"/>
              <a:buFont typeface="Arial"/>
              <a:buNone/>
            </a:pPr>
            <a:r>
              <a:rPr b="1" i="0" lang="en-US" sz="900" u="none" cap="none" strike="noStrike">
                <a:solidFill>
                  <a:srgbClr val="7C3AED"/>
                </a:solidFill>
                <a:latin typeface="Arial"/>
                <a:ea typeface="Arial"/>
                <a:cs typeface="Arial"/>
                <a:sym typeface="Arial"/>
              </a:rPr>
              <a:t>Email</a:t>
            </a:r>
            <a:endParaRPr b="0" i="0" sz="900" u="none" cap="none" strike="noStrike">
              <a:solidFill>
                <a:schemeClr val="dk1"/>
              </a:solidFill>
              <a:latin typeface="Calibri"/>
              <a:ea typeface="Calibri"/>
              <a:cs typeface="Calibri"/>
              <a:sym typeface="Calibri"/>
            </a:endParaRPr>
          </a:p>
        </p:txBody>
      </p:sp>
      <p:sp>
        <p:nvSpPr>
          <p:cNvPr id="822" name="Google Shape;822;p23"/>
          <p:cNvSpPr/>
          <p:nvPr/>
        </p:nvSpPr>
        <p:spPr>
          <a:xfrm>
            <a:off x="2048256" y="3840480"/>
            <a:ext cx="548640" cy="237744"/>
          </a:xfrm>
          <a:prstGeom prst="rect">
            <a:avLst/>
          </a:prstGeom>
          <a:solidFill>
            <a:srgbClr val="F4F5F7"/>
          </a:solidFill>
          <a:ln cap="flat" cmpd="sng" w="12700">
            <a:solidFill>
              <a:srgbClr val="CBD5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23" name="Google Shape;823;p23"/>
          <p:cNvSpPr/>
          <p:nvPr/>
        </p:nvSpPr>
        <p:spPr>
          <a:xfrm>
            <a:off x="2670048" y="3822192"/>
            <a:ext cx="6035040" cy="292608"/>
          </a:xfrm>
          <a:prstGeom prst="rect">
            <a:avLst/>
          </a:prstGeom>
          <a:solidFill>
            <a:srgbClr val="F4F5F7"/>
          </a:solidFill>
          <a:ln cap="flat" cmpd="sng" w="12700">
            <a:solidFill>
              <a:srgbClr val="CBD5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24" name="Google Shape;824;p23"/>
          <p:cNvSpPr/>
          <p:nvPr/>
        </p:nvSpPr>
        <p:spPr>
          <a:xfrm>
            <a:off x="365760" y="4224528"/>
            <a:ext cx="8412480" cy="393192"/>
          </a:xfrm>
          <a:prstGeom prst="rect">
            <a:avLst/>
          </a:prstGeom>
          <a:solidFill>
            <a:srgbClr val="F0F4F8"/>
          </a:solidFill>
          <a:ln cap="flat" cmpd="sng" w="12700">
            <a:solidFill>
              <a:srgbClr val="CBD5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25" name="Google Shape;825;p23"/>
          <p:cNvSpPr/>
          <p:nvPr/>
        </p:nvSpPr>
        <p:spPr>
          <a:xfrm>
            <a:off x="402336" y="4242816"/>
            <a:ext cx="365760" cy="365760"/>
          </a:xfrm>
          <a:prstGeom prst="ellipse">
            <a:avLst/>
          </a:prstGeom>
          <a:solidFill>
            <a:srgbClr val="0D0D2B"/>
          </a:solidFill>
          <a:ln cap="flat" cmpd="sng" w="12700">
            <a:solidFill>
              <a:srgbClr val="0D0D2B"/>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26" name="Google Shape;826;p23"/>
          <p:cNvSpPr/>
          <p:nvPr/>
        </p:nvSpPr>
        <p:spPr>
          <a:xfrm>
            <a:off x="402336" y="4242816"/>
            <a:ext cx="365760" cy="36576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Clr>
                <a:srgbClr val="00C27C"/>
              </a:buClr>
              <a:buSzPts val="1100"/>
              <a:buFont typeface="Arial"/>
              <a:buNone/>
            </a:pPr>
            <a:r>
              <a:rPr b="1" i="0" lang="en-US" sz="1100" u="none" cap="none" strike="noStrike">
                <a:solidFill>
                  <a:srgbClr val="00C27C"/>
                </a:solidFill>
                <a:latin typeface="Arial"/>
                <a:ea typeface="Arial"/>
                <a:cs typeface="Arial"/>
                <a:sym typeface="Arial"/>
              </a:rPr>
              <a:t>07</a:t>
            </a:r>
            <a:endParaRPr b="0" i="0" sz="1100" u="none" cap="none" strike="noStrike">
              <a:solidFill>
                <a:schemeClr val="dk1"/>
              </a:solidFill>
              <a:latin typeface="Calibri"/>
              <a:ea typeface="Calibri"/>
              <a:cs typeface="Calibri"/>
              <a:sym typeface="Calibri"/>
            </a:endParaRPr>
          </a:p>
        </p:txBody>
      </p:sp>
      <p:sp>
        <p:nvSpPr>
          <p:cNvPr id="827" name="Google Shape;827;p23"/>
          <p:cNvSpPr/>
          <p:nvPr/>
        </p:nvSpPr>
        <p:spPr>
          <a:xfrm>
            <a:off x="859536" y="4297680"/>
            <a:ext cx="1097280" cy="237744"/>
          </a:xfrm>
          <a:prstGeom prst="roundRect">
            <a:avLst>
              <a:gd fmla="val 15385" name="adj"/>
            </a:avLst>
          </a:prstGeom>
          <a:solidFill>
            <a:srgbClr val="EF5350">
              <a:alpha val="20000"/>
            </a:srgbClr>
          </a:solidFill>
          <a:ln cap="flat" cmpd="sng" w="12700">
            <a:solidFill>
              <a:srgbClr val="EF535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28" name="Google Shape;828;p23"/>
          <p:cNvSpPr/>
          <p:nvPr/>
        </p:nvSpPr>
        <p:spPr>
          <a:xfrm>
            <a:off x="859536" y="4297680"/>
            <a:ext cx="1097280" cy="237744"/>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Clr>
                <a:srgbClr val="EF5350"/>
              </a:buClr>
              <a:buSzPts val="900"/>
              <a:buFont typeface="Arial"/>
              <a:buNone/>
            </a:pPr>
            <a:r>
              <a:rPr b="1" i="0" lang="en-US" sz="900" u="none" cap="none" strike="noStrike">
                <a:solidFill>
                  <a:srgbClr val="EF5350"/>
                </a:solidFill>
                <a:latin typeface="Arial"/>
                <a:ea typeface="Arial"/>
                <a:cs typeface="Arial"/>
                <a:sym typeface="Arial"/>
              </a:rPr>
              <a:t>Call</a:t>
            </a:r>
            <a:endParaRPr b="0" i="0" sz="900" u="none" cap="none" strike="noStrike">
              <a:solidFill>
                <a:schemeClr val="dk1"/>
              </a:solidFill>
              <a:latin typeface="Calibri"/>
              <a:ea typeface="Calibri"/>
              <a:cs typeface="Calibri"/>
              <a:sym typeface="Calibri"/>
            </a:endParaRPr>
          </a:p>
        </p:txBody>
      </p:sp>
      <p:sp>
        <p:nvSpPr>
          <p:cNvPr id="829" name="Google Shape;829;p23"/>
          <p:cNvSpPr/>
          <p:nvPr/>
        </p:nvSpPr>
        <p:spPr>
          <a:xfrm>
            <a:off x="2048256" y="4297680"/>
            <a:ext cx="548640" cy="237744"/>
          </a:xfrm>
          <a:prstGeom prst="rect">
            <a:avLst/>
          </a:prstGeom>
          <a:solidFill>
            <a:srgbClr val="F4F5F7"/>
          </a:solidFill>
          <a:ln cap="flat" cmpd="sng" w="12700">
            <a:solidFill>
              <a:srgbClr val="CBD5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30" name="Google Shape;830;p23"/>
          <p:cNvSpPr/>
          <p:nvPr/>
        </p:nvSpPr>
        <p:spPr>
          <a:xfrm>
            <a:off x="2670048" y="4279392"/>
            <a:ext cx="6035040" cy="292608"/>
          </a:xfrm>
          <a:prstGeom prst="rect">
            <a:avLst/>
          </a:prstGeom>
          <a:solidFill>
            <a:srgbClr val="F4F5F7"/>
          </a:solidFill>
          <a:ln cap="flat" cmpd="sng" w="12700">
            <a:solidFill>
              <a:srgbClr val="CBD5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31" name="Google Shape;831;p23"/>
          <p:cNvSpPr/>
          <p:nvPr/>
        </p:nvSpPr>
        <p:spPr>
          <a:xfrm>
            <a:off x="365760" y="4681728"/>
            <a:ext cx="8412480" cy="393192"/>
          </a:xfrm>
          <a:prstGeom prst="rect">
            <a:avLst/>
          </a:prstGeom>
          <a:solidFill>
            <a:srgbClr val="E8EFF5"/>
          </a:solidFill>
          <a:ln cap="flat" cmpd="sng" w="12700">
            <a:solidFill>
              <a:srgbClr val="CBD5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32" name="Google Shape;832;p23"/>
          <p:cNvSpPr/>
          <p:nvPr/>
        </p:nvSpPr>
        <p:spPr>
          <a:xfrm>
            <a:off x="402336" y="4700016"/>
            <a:ext cx="365760" cy="365760"/>
          </a:xfrm>
          <a:prstGeom prst="ellipse">
            <a:avLst/>
          </a:prstGeom>
          <a:solidFill>
            <a:srgbClr val="0D0D2B"/>
          </a:solidFill>
          <a:ln cap="flat" cmpd="sng" w="12700">
            <a:solidFill>
              <a:srgbClr val="0D0D2B"/>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33" name="Google Shape;833;p23"/>
          <p:cNvSpPr/>
          <p:nvPr/>
        </p:nvSpPr>
        <p:spPr>
          <a:xfrm>
            <a:off x="402336" y="4700016"/>
            <a:ext cx="365760" cy="36576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Clr>
                <a:srgbClr val="00C27C"/>
              </a:buClr>
              <a:buSzPts val="1100"/>
              <a:buFont typeface="Arial"/>
              <a:buNone/>
            </a:pPr>
            <a:r>
              <a:rPr b="1" i="0" lang="en-US" sz="1100" u="none" cap="none" strike="noStrike">
                <a:solidFill>
                  <a:srgbClr val="00C27C"/>
                </a:solidFill>
                <a:latin typeface="Arial"/>
                <a:ea typeface="Arial"/>
                <a:cs typeface="Arial"/>
                <a:sym typeface="Arial"/>
              </a:rPr>
              <a:t>08</a:t>
            </a:r>
            <a:endParaRPr b="0" i="0" sz="1100" u="none" cap="none" strike="noStrike">
              <a:solidFill>
                <a:schemeClr val="dk1"/>
              </a:solidFill>
              <a:latin typeface="Calibri"/>
              <a:ea typeface="Calibri"/>
              <a:cs typeface="Calibri"/>
              <a:sym typeface="Calibri"/>
            </a:endParaRPr>
          </a:p>
        </p:txBody>
      </p:sp>
      <p:sp>
        <p:nvSpPr>
          <p:cNvPr id="834" name="Google Shape;834;p23"/>
          <p:cNvSpPr/>
          <p:nvPr/>
        </p:nvSpPr>
        <p:spPr>
          <a:xfrm>
            <a:off x="859536" y="4754880"/>
            <a:ext cx="1097280" cy="237744"/>
          </a:xfrm>
          <a:prstGeom prst="roundRect">
            <a:avLst>
              <a:gd fmla="val 15385" name="adj"/>
            </a:avLst>
          </a:prstGeom>
          <a:solidFill>
            <a:srgbClr val="7C3AED">
              <a:alpha val="20000"/>
            </a:srgbClr>
          </a:solidFill>
          <a:ln cap="flat" cmpd="sng" w="12700">
            <a:solidFill>
              <a:srgbClr val="7C3AED"/>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35" name="Google Shape;835;p23"/>
          <p:cNvSpPr/>
          <p:nvPr/>
        </p:nvSpPr>
        <p:spPr>
          <a:xfrm>
            <a:off x="859536" y="4754880"/>
            <a:ext cx="1097280" cy="237744"/>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Clr>
                <a:srgbClr val="7C3AED"/>
              </a:buClr>
              <a:buSzPts val="900"/>
              <a:buFont typeface="Arial"/>
              <a:buNone/>
            </a:pPr>
            <a:r>
              <a:rPr b="1" i="0" lang="en-US" sz="900" u="none" cap="none" strike="noStrike">
                <a:solidFill>
                  <a:srgbClr val="7C3AED"/>
                </a:solidFill>
                <a:latin typeface="Arial"/>
                <a:ea typeface="Arial"/>
                <a:cs typeface="Arial"/>
                <a:sym typeface="Arial"/>
              </a:rPr>
              <a:t>Email</a:t>
            </a:r>
            <a:endParaRPr b="0" i="0" sz="900" u="none" cap="none" strike="noStrike">
              <a:solidFill>
                <a:schemeClr val="dk1"/>
              </a:solidFill>
              <a:latin typeface="Calibri"/>
              <a:ea typeface="Calibri"/>
              <a:cs typeface="Calibri"/>
              <a:sym typeface="Calibri"/>
            </a:endParaRPr>
          </a:p>
        </p:txBody>
      </p:sp>
      <p:sp>
        <p:nvSpPr>
          <p:cNvPr id="836" name="Google Shape;836;p23"/>
          <p:cNvSpPr/>
          <p:nvPr/>
        </p:nvSpPr>
        <p:spPr>
          <a:xfrm>
            <a:off x="2048256" y="4754880"/>
            <a:ext cx="548640" cy="237744"/>
          </a:xfrm>
          <a:prstGeom prst="rect">
            <a:avLst/>
          </a:prstGeom>
          <a:solidFill>
            <a:srgbClr val="F4F5F7"/>
          </a:solidFill>
          <a:ln cap="flat" cmpd="sng" w="12700">
            <a:solidFill>
              <a:srgbClr val="CBD5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37" name="Google Shape;837;p23"/>
          <p:cNvSpPr/>
          <p:nvPr/>
        </p:nvSpPr>
        <p:spPr>
          <a:xfrm>
            <a:off x="2670048" y="4736592"/>
            <a:ext cx="6035040" cy="292608"/>
          </a:xfrm>
          <a:prstGeom prst="rect">
            <a:avLst/>
          </a:prstGeom>
          <a:solidFill>
            <a:srgbClr val="F4F5F7"/>
          </a:solidFill>
          <a:ln cap="flat" cmpd="sng" w="12700">
            <a:solidFill>
              <a:srgbClr val="CBD5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842" name="Shape 842"/>
        <p:cNvGrpSpPr/>
        <p:nvPr/>
      </p:nvGrpSpPr>
      <p:grpSpPr>
        <a:xfrm>
          <a:off x="0" y="0"/>
          <a:ext cx="0" cy="0"/>
          <a:chOff x="0" y="0"/>
          <a:chExt cx="0" cy="0"/>
        </a:xfrm>
      </p:grpSpPr>
      <p:sp>
        <p:nvSpPr>
          <p:cNvPr id="843" name="Google Shape;843;p24"/>
          <p:cNvSpPr/>
          <p:nvPr/>
        </p:nvSpPr>
        <p:spPr>
          <a:xfrm>
            <a:off x="0" y="0"/>
            <a:ext cx="9144000" cy="749808"/>
          </a:xfrm>
          <a:prstGeom prst="rect">
            <a:avLst/>
          </a:prstGeom>
          <a:solidFill>
            <a:srgbClr val="0D0D2B"/>
          </a:solidFill>
          <a:ln cap="flat" cmpd="sng" w="12700">
            <a:solidFill>
              <a:srgbClr val="0D0D2B"/>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44" name="Google Shape;844;p24"/>
          <p:cNvSpPr/>
          <p:nvPr/>
        </p:nvSpPr>
        <p:spPr>
          <a:xfrm>
            <a:off x="365760" y="109728"/>
            <a:ext cx="6400800" cy="329184"/>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FFFFFF"/>
              </a:buClr>
              <a:buSzPts val="1600"/>
              <a:buFont typeface="Arial Black"/>
              <a:buNone/>
            </a:pPr>
            <a:r>
              <a:rPr b="1" i="0" lang="en-US" sz="1600" u="none" cap="none" strike="noStrike">
                <a:solidFill>
                  <a:srgbClr val="FFFFFF"/>
                </a:solidFill>
                <a:latin typeface="Arial Black"/>
                <a:ea typeface="Arial Black"/>
                <a:cs typeface="Arial Black"/>
                <a:sym typeface="Arial Black"/>
              </a:rPr>
              <a:t>Tier 2 &amp; 3 Outreach Motions  [Deliverable 2 · Sections 5–6]</a:t>
            </a:r>
            <a:endParaRPr b="0" i="0" sz="1600" u="none" cap="none" strike="noStrike">
              <a:solidFill>
                <a:schemeClr val="dk1"/>
              </a:solidFill>
              <a:latin typeface="Calibri"/>
              <a:ea typeface="Calibri"/>
              <a:cs typeface="Calibri"/>
              <a:sym typeface="Calibri"/>
            </a:endParaRPr>
          </a:p>
        </p:txBody>
      </p:sp>
      <p:sp>
        <p:nvSpPr>
          <p:cNvPr id="845" name="Google Shape;845;p24"/>
          <p:cNvSpPr/>
          <p:nvPr/>
        </p:nvSpPr>
        <p:spPr>
          <a:xfrm>
            <a:off x="365760" y="457200"/>
            <a:ext cx="6400800" cy="219456"/>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8492A6"/>
              </a:buClr>
              <a:buSzPts val="1100"/>
              <a:buFont typeface="Arial"/>
              <a:buNone/>
            </a:pPr>
            <a:r>
              <a:rPr b="0" i="0" lang="en-US" sz="1100" u="none" cap="none" strike="noStrike">
                <a:solidFill>
                  <a:srgbClr val="8492A6"/>
                </a:solidFill>
                <a:latin typeface="Arial"/>
                <a:ea typeface="Arial"/>
                <a:cs typeface="Arial"/>
                <a:sym typeface="Arial"/>
              </a:rPr>
              <a:t>Session 5 · Action Layer</a:t>
            </a:r>
            <a:endParaRPr b="0" i="0" sz="1100" u="none" cap="none" strike="noStrike">
              <a:solidFill>
                <a:schemeClr val="dk1"/>
              </a:solidFill>
              <a:latin typeface="Calibri"/>
              <a:ea typeface="Calibri"/>
              <a:cs typeface="Calibri"/>
              <a:sym typeface="Calibri"/>
            </a:endParaRPr>
          </a:p>
        </p:txBody>
      </p:sp>
      <p:sp>
        <p:nvSpPr>
          <p:cNvPr id="846" name="Google Shape;846;p24"/>
          <p:cNvSpPr/>
          <p:nvPr/>
        </p:nvSpPr>
        <p:spPr>
          <a:xfrm>
            <a:off x="7772400" y="109728"/>
            <a:ext cx="1005840" cy="384048"/>
          </a:xfrm>
          <a:prstGeom prst="roundRect">
            <a:avLst>
              <a:gd fmla="val 9524" name="adj"/>
            </a:avLst>
          </a:prstGeom>
          <a:solidFill>
            <a:srgbClr val="7C3AED"/>
          </a:solidFill>
          <a:ln cap="flat" cmpd="sng" w="12700">
            <a:solidFill>
              <a:srgbClr val="7C3AED"/>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47" name="Google Shape;847;p24"/>
          <p:cNvSpPr/>
          <p:nvPr/>
        </p:nvSpPr>
        <p:spPr>
          <a:xfrm>
            <a:off x="7772400" y="109728"/>
            <a:ext cx="1005840" cy="384048"/>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Clr>
                <a:srgbClr val="FFFFFF"/>
              </a:buClr>
              <a:buSzPts val="900"/>
              <a:buFont typeface="Arial"/>
              <a:buNone/>
            </a:pPr>
            <a:r>
              <a:rPr b="1" i="0" lang="en-US" sz="900" u="none" cap="none" strike="noStrike">
                <a:solidFill>
                  <a:srgbClr val="FFFFFF"/>
                </a:solidFill>
                <a:latin typeface="Arial"/>
                <a:ea typeface="Arial"/>
                <a:cs typeface="Arial"/>
                <a:sym typeface="Arial"/>
              </a:rPr>
              <a:t>Session 5</a:t>
            </a:r>
            <a:endParaRPr b="0" i="0" sz="900" u="none" cap="none" strike="noStrike">
              <a:solidFill>
                <a:schemeClr val="dk1"/>
              </a:solidFill>
              <a:latin typeface="Calibri"/>
              <a:ea typeface="Calibri"/>
              <a:cs typeface="Calibri"/>
              <a:sym typeface="Calibri"/>
            </a:endParaRPr>
          </a:p>
        </p:txBody>
      </p:sp>
      <p:sp>
        <p:nvSpPr>
          <p:cNvPr id="848" name="Google Shape;848;p24"/>
          <p:cNvSpPr/>
          <p:nvPr/>
        </p:nvSpPr>
        <p:spPr>
          <a:xfrm>
            <a:off x="365760" y="804672"/>
            <a:ext cx="4114800" cy="219456"/>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F59E0B"/>
              </a:buClr>
              <a:buSzPts val="900"/>
              <a:buFont typeface="Arial"/>
              <a:buNone/>
            </a:pPr>
            <a:r>
              <a:rPr b="1" i="0" lang="en-US" sz="900" u="none" cap="none" strike="noStrike">
                <a:solidFill>
                  <a:srgbClr val="F59E0B"/>
                </a:solidFill>
                <a:latin typeface="Arial"/>
                <a:ea typeface="Arial"/>
                <a:cs typeface="Arial"/>
                <a:sym typeface="Arial"/>
              </a:rPr>
              <a:t>TIER 2 — AUTOMATED OUTBOUND</a:t>
            </a:r>
            <a:endParaRPr b="0" i="0" sz="900" u="none" cap="none" strike="noStrike">
              <a:solidFill>
                <a:schemeClr val="dk1"/>
              </a:solidFill>
              <a:latin typeface="Calibri"/>
              <a:ea typeface="Calibri"/>
              <a:cs typeface="Calibri"/>
              <a:sym typeface="Calibri"/>
            </a:endParaRPr>
          </a:p>
        </p:txBody>
      </p:sp>
      <p:sp>
        <p:nvSpPr>
          <p:cNvPr id="849" name="Google Shape;849;p24"/>
          <p:cNvSpPr/>
          <p:nvPr/>
        </p:nvSpPr>
        <p:spPr>
          <a:xfrm>
            <a:off x="365760" y="1042416"/>
            <a:ext cx="8412480" cy="256032"/>
          </a:xfrm>
          <a:prstGeom prst="rect">
            <a:avLst/>
          </a:prstGeom>
          <a:solidFill>
            <a:srgbClr val="0D0D2B"/>
          </a:solidFill>
          <a:ln cap="flat" cmpd="sng" w="12700">
            <a:solidFill>
              <a:srgbClr val="0D0D2B"/>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50" name="Google Shape;850;p24"/>
          <p:cNvSpPr/>
          <p:nvPr/>
        </p:nvSpPr>
        <p:spPr>
          <a:xfrm>
            <a:off x="457200" y="1078992"/>
            <a:ext cx="457200" cy="18288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00C27C"/>
              </a:buClr>
              <a:buSzPts val="900"/>
              <a:buFont typeface="Arial"/>
              <a:buNone/>
            </a:pPr>
            <a:r>
              <a:rPr b="1" i="0" lang="en-US" sz="900" u="none" cap="none" strike="noStrike">
                <a:solidFill>
                  <a:srgbClr val="00C27C"/>
                </a:solidFill>
                <a:latin typeface="Arial"/>
                <a:ea typeface="Arial"/>
                <a:cs typeface="Arial"/>
                <a:sym typeface="Arial"/>
              </a:rPr>
              <a:t>Step</a:t>
            </a:r>
            <a:endParaRPr b="0" i="0" sz="900" u="none" cap="none" strike="noStrike">
              <a:solidFill>
                <a:schemeClr val="dk1"/>
              </a:solidFill>
              <a:latin typeface="Calibri"/>
              <a:ea typeface="Calibri"/>
              <a:cs typeface="Calibri"/>
              <a:sym typeface="Calibri"/>
            </a:endParaRPr>
          </a:p>
        </p:txBody>
      </p:sp>
      <p:sp>
        <p:nvSpPr>
          <p:cNvPr id="851" name="Google Shape;851;p24"/>
          <p:cNvSpPr/>
          <p:nvPr/>
        </p:nvSpPr>
        <p:spPr>
          <a:xfrm>
            <a:off x="914400" y="1078992"/>
            <a:ext cx="1005840" cy="18288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00C27C"/>
              </a:buClr>
              <a:buSzPts val="900"/>
              <a:buFont typeface="Arial"/>
              <a:buNone/>
            </a:pPr>
            <a:r>
              <a:rPr b="1" i="0" lang="en-US" sz="900" u="none" cap="none" strike="noStrike">
                <a:solidFill>
                  <a:srgbClr val="00C27C"/>
                </a:solidFill>
                <a:latin typeface="Arial"/>
                <a:ea typeface="Arial"/>
                <a:cs typeface="Arial"/>
                <a:sym typeface="Arial"/>
              </a:rPr>
              <a:t>Channel</a:t>
            </a:r>
            <a:endParaRPr b="0" i="0" sz="900" u="none" cap="none" strike="noStrike">
              <a:solidFill>
                <a:schemeClr val="dk1"/>
              </a:solidFill>
              <a:latin typeface="Calibri"/>
              <a:ea typeface="Calibri"/>
              <a:cs typeface="Calibri"/>
              <a:sym typeface="Calibri"/>
            </a:endParaRPr>
          </a:p>
        </p:txBody>
      </p:sp>
      <p:sp>
        <p:nvSpPr>
          <p:cNvPr id="852" name="Google Shape;852;p24"/>
          <p:cNvSpPr/>
          <p:nvPr/>
        </p:nvSpPr>
        <p:spPr>
          <a:xfrm>
            <a:off x="1965960" y="1078992"/>
            <a:ext cx="594360" cy="18288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00C27C"/>
              </a:buClr>
              <a:buSzPts val="900"/>
              <a:buFont typeface="Arial"/>
              <a:buNone/>
            </a:pPr>
            <a:r>
              <a:rPr b="1" i="0" lang="en-US" sz="900" u="none" cap="none" strike="noStrike">
                <a:solidFill>
                  <a:srgbClr val="00C27C"/>
                </a:solidFill>
                <a:latin typeface="Arial"/>
                <a:ea typeface="Arial"/>
                <a:cs typeface="Arial"/>
                <a:sym typeface="Arial"/>
              </a:rPr>
              <a:t>Day</a:t>
            </a:r>
            <a:endParaRPr b="0" i="0" sz="900" u="none" cap="none" strike="noStrike">
              <a:solidFill>
                <a:schemeClr val="dk1"/>
              </a:solidFill>
              <a:latin typeface="Calibri"/>
              <a:ea typeface="Calibri"/>
              <a:cs typeface="Calibri"/>
              <a:sym typeface="Calibri"/>
            </a:endParaRPr>
          </a:p>
        </p:txBody>
      </p:sp>
      <p:sp>
        <p:nvSpPr>
          <p:cNvPr id="853" name="Google Shape;853;p24"/>
          <p:cNvSpPr/>
          <p:nvPr/>
        </p:nvSpPr>
        <p:spPr>
          <a:xfrm>
            <a:off x="2615184" y="1078992"/>
            <a:ext cx="6080760" cy="18288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00C27C"/>
              </a:buClr>
              <a:buSzPts val="900"/>
              <a:buFont typeface="Arial"/>
              <a:buNone/>
            </a:pPr>
            <a:r>
              <a:rPr b="1" i="0" lang="en-US" sz="900" u="none" cap="none" strike="noStrike">
                <a:solidFill>
                  <a:srgbClr val="00C27C"/>
                </a:solidFill>
                <a:latin typeface="Arial"/>
                <a:ea typeface="Arial"/>
                <a:cs typeface="Arial"/>
                <a:sym typeface="Arial"/>
              </a:rPr>
              <a:t>Message Focus</a:t>
            </a:r>
            <a:endParaRPr b="0" i="0" sz="900" u="none" cap="none" strike="noStrike">
              <a:solidFill>
                <a:schemeClr val="dk1"/>
              </a:solidFill>
              <a:latin typeface="Calibri"/>
              <a:ea typeface="Calibri"/>
              <a:cs typeface="Calibri"/>
              <a:sym typeface="Calibri"/>
            </a:endParaRPr>
          </a:p>
        </p:txBody>
      </p:sp>
      <p:sp>
        <p:nvSpPr>
          <p:cNvPr id="854" name="Google Shape;854;p24"/>
          <p:cNvSpPr/>
          <p:nvPr/>
        </p:nvSpPr>
        <p:spPr>
          <a:xfrm>
            <a:off x="365760" y="1335024"/>
            <a:ext cx="8412480" cy="310896"/>
          </a:xfrm>
          <a:prstGeom prst="rect">
            <a:avLst/>
          </a:prstGeom>
          <a:solidFill>
            <a:srgbClr val="F0F4F8"/>
          </a:solidFill>
          <a:ln cap="flat" cmpd="sng" w="12700">
            <a:solidFill>
              <a:srgbClr val="CBD5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55" name="Google Shape;855;p24"/>
          <p:cNvSpPr/>
          <p:nvPr/>
        </p:nvSpPr>
        <p:spPr>
          <a:xfrm>
            <a:off x="402336" y="1353312"/>
            <a:ext cx="292608" cy="274320"/>
          </a:xfrm>
          <a:prstGeom prst="ellipse">
            <a:avLst/>
          </a:prstGeom>
          <a:solidFill>
            <a:srgbClr val="F59E0B"/>
          </a:solidFill>
          <a:ln cap="flat" cmpd="sng" w="12700">
            <a:solidFill>
              <a:srgbClr val="F59E0B"/>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56" name="Google Shape;856;p24"/>
          <p:cNvSpPr/>
          <p:nvPr/>
        </p:nvSpPr>
        <p:spPr>
          <a:xfrm>
            <a:off x="402336" y="1353312"/>
            <a:ext cx="292608" cy="27432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Clr>
                <a:srgbClr val="FFFFFF"/>
              </a:buClr>
              <a:buSzPts val="1000"/>
              <a:buFont typeface="Arial"/>
              <a:buNone/>
            </a:pPr>
            <a:r>
              <a:rPr b="1" i="0" lang="en-US" sz="1000" u="none" cap="none" strike="noStrike">
                <a:solidFill>
                  <a:srgbClr val="FFFFFF"/>
                </a:solidFill>
                <a:latin typeface="Arial"/>
                <a:ea typeface="Arial"/>
                <a:cs typeface="Arial"/>
                <a:sym typeface="Arial"/>
              </a:rPr>
              <a:t>01</a:t>
            </a:r>
            <a:endParaRPr b="0" i="0" sz="1000" u="none" cap="none" strike="noStrike">
              <a:solidFill>
                <a:schemeClr val="dk1"/>
              </a:solidFill>
              <a:latin typeface="Calibri"/>
              <a:ea typeface="Calibri"/>
              <a:cs typeface="Calibri"/>
              <a:sym typeface="Calibri"/>
            </a:endParaRPr>
          </a:p>
        </p:txBody>
      </p:sp>
      <p:sp>
        <p:nvSpPr>
          <p:cNvPr id="857" name="Google Shape;857;p24"/>
          <p:cNvSpPr/>
          <p:nvPr/>
        </p:nvSpPr>
        <p:spPr>
          <a:xfrm>
            <a:off x="896112" y="1371600"/>
            <a:ext cx="1005840" cy="237744"/>
          </a:xfrm>
          <a:prstGeom prst="rect">
            <a:avLst/>
          </a:prstGeom>
          <a:solidFill>
            <a:srgbClr val="F4F5F7"/>
          </a:solidFill>
          <a:ln cap="flat" cmpd="sng" w="12700">
            <a:solidFill>
              <a:srgbClr val="CBD5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58" name="Google Shape;858;p24"/>
          <p:cNvSpPr/>
          <p:nvPr/>
        </p:nvSpPr>
        <p:spPr>
          <a:xfrm>
            <a:off x="1947672" y="1371600"/>
            <a:ext cx="566928" cy="237744"/>
          </a:xfrm>
          <a:prstGeom prst="rect">
            <a:avLst/>
          </a:prstGeom>
          <a:solidFill>
            <a:srgbClr val="F4F5F7"/>
          </a:solidFill>
          <a:ln cap="flat" cmpd="sng" w="12700">
            <a:solidFill>
              <a:srgbClr val="CBD5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59" name="Google Shape;859;p24"/>
          <p:cNvSpPr/>
          <p:nvPr/>
        </p:nvSpPr>
        <p:spPr>
          <a:xfrm>
            <a:off x="2596896" y="1371600"/>
            <a:ext cx="6053328" cy="237744"/>
          </a:xfrm>
          <a:prstGeom prst="rect">
            <a:avLst/>
          </a:prstGeom>
          <a:solidFill>
            <a:srgbClr val="F4F5F7"/>
          </a:solidFill>
          <a:ln cap="flat" cmpd="sng" w="12700">
            <a:solidFill>
              <a:srgbClr val="CBD5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60" name="Google Shape;860;p24"/>
          <p:cNvSpPr/>
          <p:nvPr/>
        </p:nvSpPr>
        <p:spPr>
          <a:xfrm>
            <a:off x="365760" y="1700784"/>
            <a:ext cx="8412480" cy="310896"/>
          </a:xfrm>
          <a:prstGeom prst="rect">
            <a:avLst/>
          </a:prstGeom>
          <a:solidFill>
            <a:srgbClr val="E8EFF5"/>
          </a:solidFill>
          <a:ln cap="flat" cmpd="sng" w="12700">
            <a:solidFill>
              <a:srgbClr val="CBD5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61" name="Google Shape;861;p24"/>
          <p:cNvSpPr/>
          <p:nvPr/>
        </p:nvSpPr>
        <p:spPr>
          <a:xfrm>
            <a:off x="402336" y="1719072"/>
            <a:ext cx="292608" cy="274320"/>
          </a:xfrm>
          <a:prstGeom prst="ellipse">
            <a:avLst/>
          </a:prstGeom>
          <a:solidFill>
            <a:srgbClr val="F59E0B"/>
          </a:solidFill>
          <a:ln cap="flat" cmpd="sng" w="12700">
            <a:solidFill>
              <a:srgbClr val="F59E0B"/>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62" name="Google Shape;862;p24"/>
          <p:cNvSpPr/>
          <p:nvPr/>
        </p:nvSpPr>
        <p:spPr>
          <a:xfrm>
            <a:off x="402336" y="1719072"/>
            <a:ext cx="292608" cy="27432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Clr>
                <a:srgbClr val="FFFFFF"/>
              </a:buClr>
              <a:buSzPts val="1000"/>
              <a:buFont typeface="Arial"/>
              <a:buNone/>
            </a:pPr>
            <a:r>
              <a:rPr b="1" i="0" lang="en-US" sz="1000" u="none" cap="none" strike="noStrike">
                <a:solidFill>
                  <a:srgbClr val="FFFFFF"/>
                </a:solidFill>
                <a:latin typeface="Arial"/>
                <a:ea typeface="Arial"/>
                <a:cs typeface="Arial"/>
                <a:sym typeface="Arial"/>
              </a:rPr>
              <a:t>02</a:t>
            </a:r>
            <a:endParaRPr b="0" i="0" sz="1000" u="none" cap="none" strike="noStrike">
              <a:solidFill>
                <a:schemeClr val="dk1"/>
              </a:solidFill>
              <a:latin typeface="Calibri"/>
              <a:ea typeface="Calibri"/>
              <a:cs typeface="Calibri"/>
              <a:sym typeface="Calibri"/>
            </a:endParaRPr>
          </a:p>
        </p:txBody>
      </p:sp>
      <p:sp>
        <p:nvSpPr>
          <p:cNvPr id="863" name="Google Shape;863;p24"/>
          <p:cNvSpPr/>
          <p:nvPr/>
        </p:nvSpPr>
        <p:spPr>
          <a:xfrm>
            <a:off x="896112" y="1737360"/>
            <a:ext cx="1005840" cy="237744"/>
          </a:xfrm>
          <a:prstGeom prst="rect">
            <a:avLst/>
          </a:prstGeom>
          <a:solidFill>
            <a:srgbClr val="F4F5F7"/>
          </a:solidFill>
          <a:ln cap="flat" cmpd="sng" w="12700">
            <a:solidFill>
              <a:srgbClr val="CBD5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64" name="Google Shape;864;p24"/>
          <p:cNvSpPr/>
          <p:nvPr/>
        </p:nvSpPr>
        <p:spPr>
          <a:xfrm>
            <a:off x="1947672" y="1737360"/>
            <a:ext cx="566928" cy="237744"/>
          </a:xfrm>
          <a:prstGeom prst="rect">
            <a:avLst/>
          </a:prstGeom>
          <a:solidFill>
            <a:srgbClr val="F4F5F7"/>
          </a:solidFill>
          <a:ln cap="flat" cmpd="sng" w="12700">
            <a:solidFill>
              <a:srgbClr val="CBD5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65" name="Google Shape;865;p24"/>
          <p:cNvSpPr/>
          <p:nvPr/>
        </p:nvSpPr>
        <p:spPr>
          <a:xfrm>
            <a:off x="2596896" y="1737360"/>
            <a:ext cx="6053328" cy="237744"/>
          </a:xfrm>
          <a:prstGeom prst="rect">
            <a:avLst/>
          </a:prstGeom>
          <a:solidFill>
            <a:srgbClr val="F4F5F7"/>
          </a:solidFill>
          <a:ln cap="flat" cmpd="sng" w="12700">
            <a:solidFill>
              <a:srgbClr val="CBD5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66" name="Google Shape;866;p24"/>
          <p:cNvSpPr/>
          <p:nvPr/>
        </p:nvSpPr>
        <p:spPr>
          <a:xfrm>
            <a:off x="365760" y="2066544"/>
            <a:ext cx="8412480" cy="310896"/>
          </a:xfrm>
          <a:prstGeom prst="rect">
            <a:avLst/>
          </a:prstGeom>
          <a:solidFill>
            <a:srgbClr val="F0F4F8"/>
          </a:solidFill>
          <a:ln cap="flat" cmpd="sng" w="12700">
            <a:solidFill>
              <a:srgbClr val="CBD5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67" name="Google Shape;867;p24"/>
          <p:cNvSpPr/>
          <p:nvPr/>
        </p:nvSpPr>
        <p:spPr>
          <a:xfrm>
            <a:off x="402336" y="2084832"/>
            <a:ext cx="292608" cy="274320"/>
          </a:xfrm>
          <a:prstGeom prst="ellipse">
            <a:avLst/>
          </a:prstGeom>
          <a:solidFill>
            <a:srgbClr val="F59E0B"/>
          </a:solidFill>
          <a:ln cap="flat" cmpd="sng" w="12700">
            <a:solidFill>
              <a:srgbClr val="F59E0B"/>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68" name="Google Shape;868;p24"/>
          <p:cNvSpPr/>
          <p:nvPr/>
        </p:nvSpPr>
        <p:spPr>
          <a:xfrm>
            <a:off x="402336" y="2084832"/>
            <a:ext cx="292608" cy="27432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Clr>
                <a:srgbClr val="FFFFFF"/>
              </a:buClr>
              <a:buSzPts val="1000"/>
              <a:buFont typeface="Arial"/>
              <a:buNone/>
            </a:pPr>
            <a:r>
              <a:rPr b="1" i="0" lang="en-US" sz="1000" u="none" cap="none" strike="noStrike">
                <a:solidFill>
                  <a:srgbClr val="FFFFFF"/>
                </a:solidFill>
                <a:latin typeface="Arial"/>
                <a:ea typeface="Arial"/>
                <a:cs typeface="Arial"/>
                <a:sym typeface="Arial"/>
              </a:rPr>
              <a:t>03</a:t>
            </a:r>
            <a:endParaRPr b="0" i="0" sz="1000" u="none" cap="none" strike="noStrike">
              <a:solidFill>
                <a:schemeClr val="dk1"/>
              </a:solidFill>
              <a:latin typeface="Calibri"/>
              <a:ea typeface="Calibri"/>
              <a:cs typeface="Calibri"/>
              <a:sym typeface="Calibri"/>
            </a:endParaRPr>
          </a:p>
        </p:txBody>
      </p:sp>
      <p:sp>
        <p:nvSpPr>
          <p:cNvPr id="869" name="Google Shape;869;p24"/>
          <p:cNvSpPr/>
          <p:nvPr/>
        </p:nvSpPr>
        <p:spPr>
          <a:xfrm>
            <a:off x="896112" y="2103120"/>
            <a:ext cx="1005840" cy="237744"/>
          </a:xfrm>
          <a:prstGeom prst="rect">
            <a:avLst/>
          </a:prstGeom>
          <a:solidFill>
            <a:srgbClr val="F4F5F7"/>
          </a:solidFill>
          <a:ln cap="flat" cmpd="sng" w="12700">
            <a:solidFill>
              <a:srgbClr val="CBD5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70" name="Google Shape;870;p24"/>
          <p:cNvSpPr/>
          <p:nvPr/>
        </p:nvSpPr>
        <p:spPr>
          <a:xfrm>
            <a:off x="1947672" y="2103120"/>
            <a:ext cx="566928" cy="237744"/>
          </a:xfrm>
          <a:prstGeom prst="rect">
            <a:avLst/>
          </a:prstGeom>
          <a:solidFill>
            <a:srgbClr val="F4F5F7"/>
          </a:solidFill>
          <a:ln cap="flat" cmpd="sng" w="12700">
            <a:solidFill>
              <a:srgbClr val="CBD5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71" name="Google Shape;871;p24"/>
          <p:cNvSpPr/>
          <p:nvPr/>
        </p:nvSpPr>
        <p:spPr>
          <a:xfrm>
            <a:off x="2596896" y="2103120"/>
            <a:ext cx="6053328" cy="237744"/>
          </a:xfrm>
          <a:prstGeom prst="rect">
            <a:avLst/>
          </a:prstGeom>
          <a:solidFill>
            <a:srgbClr val="F4F5F7"/>
          </a:solidFill>
          <a:ln cap="flat" cmpd="sng" w="12700">
            <a:solidFill>
              <a:srgbClr val="CBD5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72" name="Google Shape;872;p24"/>
          <p:cNvSpPr/>
          <p:nvPr/>
        </p:nvSpPr>
        <p:spPr>
          <a:xfrm>
            <a:off x="365760" y="2432304"/>
            <a:ext cx="8412480" cy="310896"/>
          </a:xfrm>
          <a:prstGeom prst="rect">
            <a:avLst/>
          </a:prstGeom>
          <a:solidFill>
            <a:srgbClr val="E8EFF5"/>
          </a:solidFill>
          <a:ln cap="flat" cmpd="sng" w="12700">
            <a:solidFill>
              <a:srgbClr val="CBD5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73" name="Google Shape;873;p24"/>
          <p:cNvSpPr/>
          <p:nvPr/>
        </p:nvSpPr>
        <p:spPr>
          <a:xfrm>
            <a:off x="402336" y="2450592"/>
            <a:ext cx="292608" cy="274320"/>
          </a:xfrm>
          <a:prstGeom prst="ellipse">
            <a:avLst/>
          </a:prstGeom>
          <a:solidFill>
            <a:srgbClr val="F59E0B"/>
          </a:solidFill>
          <a:ln cap="flat" cmpd="sng" w="12700">
            <a:solidFill>
              <a:srgbClr val="F59E0B"/>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74" name="Google Shape;874;p24"/>
          <p:cNvSpPr/>
          <p:nvPr/>
        </p:nvSpPr>
        <p:spPr>
          <a:xfrm>
            <a:off x="402336" y="2450592"/>
            <a:ext cx="292608" cy="27432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Clr>
                <a:srgbClr val="FFFFFF"/>
              </a:buClr>
              <a:buSzPts val="1000"/>
              <a:buFont typeface="Arial"/>
              <a:buNone/>
            </a:pPr>
            <a:r>
              <a:rPr b="1" i="0" lang="en-US" sz="1000" u="none" cap="none" strike="noStrike">
                <a:solidFill>
                  <a:srgbClr val="FFFFFF"/>
                </a:solidFill>
                <a:latin typeface="Arial"/>
                <a:ea typeface="Arial"/>
                <a:cs typeface="Arial"/>
                <a:sym typeface="Arial"/>
              </a:rPr>
              <a:t>04</a:t>
            </a:r>
            <a:endParaRPr b="0" i="0" sz="1000" u="none" cap="none" strike="noStrike">
              <a:solidFill>
                <a:schemeClr val="dk1"/>
              </a:solidFill>
              <a:latin typeface="Calibri"/>
              <a:ea typeface="Calibri"/>
              <a:cs typeface="Calibri"/>
              <a:sym typeface="Calibri"/>
            </a:endParaRPr>
          </a:p>
        </p:txBody>
      </p:sp>
      <p:sp>
        <p:nvSpPr>
          <p:cNvPr id="875" name="Google Shape;875;p24"/>
          <p:cNvSpPr/>
          <p:nvPr/>
        </p:nvSpPr>
        <p:spPr>
          <a:xfrm>
            <a:off x="896112" y="2468880"/>
            <a:ext cx="1005840" cy="237744"/>
          </a:xfrm>
          <a:prstGeom prst="rect">
            <a:avLst/>
          </a:prstGeom>
          <a:solidFill>
            <a:srgbClr val="F4F5F7"/>
          </a:solidFill>
          <a:ln cap="flat" cmpd="sng" w="12700">
            <a:solidFill>
              <a:srgbClr val="CBD5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76" name="Google Shape;876;p24"/>
          <p:cNvSpPr/>
          <p:nvPr/>
        </p:nvSpPr>
        <p:spPr>
          <a:xfrm>
            <a:off x="1947672" y="2468880"/>
            <a:ext cx="566928" cy="237744"/>
          </a:xfrm>
          <a:prstGeom prst="rect">
            <a:avLst/>
          </a:prstGeom>
          <a:solidFill>
            <a:srgbClr val="F4F5F7"/>
          </a:solidFill>
          <a:ln cap="flat" cmpd="sng" w="12700">
            <a:solidFill>
              <a:srgbClr val="CBD5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77" name="Google Shape;877;p24"/>
          <p:cNvSpPr/>
          <p:nvPr/>
        </p:nvSpPr>
        <p:spPr>
          <a:xfrm>
            <a:off x="2596896" y="2468880"/>
            <a:ext cx="6053328" cy="237744"/>
          </a:xfrm>
          <a:prstGeom prst="rect">
            <a:avLst/>
          </a:prstGeom>
          <a:solidFill>
            <a:srgbClr val="F4F5F7"/>
          </a:solidFill>
          <a:ln cap="flat" cmpd="sng" w="12700">
            <a:solidFill>
              <a:srgbClr val="CBD5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78" name="Google Shape;878;p24"/>
          <p:cNvSpPr/>
          <p:nvPr/>
        </p:nvSpPr>
        <p:spPr>
          <a:xfrm>
            <a:off x="365760" y="2798064"/>
            <a:ext cx="8412480" cy="310896"/>
          </a:xfrm>
          <a:prstGeom prst="rect">
            <a:avLst/>
          </a:prstGeom>
          <a:solidFill>
            <a:srgbClr val="F0F4F8"/>
          </a:solidFill>
          <a:ln cap="flat" cmpd="sng" w="12700">
            <a:solidFill>
              <a:srgbClr val="CBD5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79" name="Google Shape;879;p24"/>
          <p:cNvSpPr/>
          <p:nvPr/>
        </p:nvSpPr>
        <p:spPr>
          <a:xfrm>
            <a:off x="402336" y="2816352"/>
            <a:ext cx="292608" cy="274320"/>
          </a:xfrm>
          <a:prstGeom prst="ellipse">
            <a:avLst/>
          </a:prstGeom>
          <a:solidFill>
            <a:srgbClr val="F59E0B"/>
          </a:solidFill>
          <a:ln cap="flat" cmpd="sng" w="12700">
            <a:solidFill>
              <a:srgbClr val="F59E0B"/>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80" name="Google Shape;880;p24"/>
          <p:cNvSpPr/>
          <p:nvPr/>
        </p:nvSpPr>
        <p:spPr>
          <a:xfrm>
            <a:off x="402336" y="2816352"/>
            <a:ext cx="292608" cy="27432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Clr>
                <a:srgbClr val="FFFFFF"/>
              </a:buClr>
              <a:buSzPts val="1000"/>
              <a:buFont typeface="Arial"/>
              <a:buNone/>
            </a:pPr>
            <a:r>
              <a:rPr b="1" i="0" lang="en-US" sz="1000" u="none" cap="none" strike="noStrike">
                <a:solidFill>
                  <a:srgbClr val="FFFFFF"/>
                </a:solidFill>
                <a:latin typeface="Arial"/>
                <a:ea typeface="Arial"/>
                <a:cs typeface="Arial"/>
                <a:sym typeface="Arial"/>
              </a:rPr>
              <a:t>05</a:t>
            </a:r>
            <a:endParaRPr b="0" i="0" sz="1000" u="none" cap="none" strike="noStrike">
              <a:solidFill>
                <a:schemeClr val="dk1"/>
              </a:solidFill>
              <a:latin typeface="Calibri"/>
              <a:ea typeface="Calibri"/>
              <a:cs typeface="Calibri"/>
              <a:sym typeface="Calibri"/>
            </a:endParaRPr>
          </a:p>
        </p:txBody>
      </p:sp>
      <p:sp>
        <p:nvSpPr>
          <p:cNvPr id="881" name="Google Shape;881;p24"/>
          <p:cNvSpPr/>
          <p:nvPr/>
        </p:nvSpPr>
        <p:spPr>
          <a:xfrm>
            <a:off x="896112" y="2834640"/>
            <a:ext cx="1005840" cy="237744"/>
          </a:xfrm>
          <a:prstGeom prst="rect">
            <a:avLst/>
          </a:prstGeom>
          <a:solidFill>
            <a:srgbClr val="F4F5F7"/>
          </a:solidFill>
          <a:ln cap="flat" cmpd="sng" w="12700">
            <a:solidFill>
              <a:srgbClr val="CBD5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82" name="Google Shape;882;p24"/>
          <p:cNvSpPr/>
          <p:nvPr/>
        </p:nvSpPr>
        <p:spPr>
          <a:xfrm>
            <a:off x="1947672" y="2834640"/>
            <a:ext cx="566928" cy="237744"/>
          </a:xfrm>
          <a:prstGeom prst="rect">
            <a:avLst/>
          </a:prstGeom>
          <a:solidFill>
            <a:srgbClr val="F4F5F7"/>
          </a:solidFill>
          <a:ln cap="flat" cmpd="sng" w="12700">
            <a:solidFill>
              <a:srgbClr val="CBD5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83" name="Google Shape;883;p24"/>
          <p:cNvSpPr/>
          <p:nvPr/>
        </p:nvSpPr>
        <p:spPr>
          <a:xfrm>
            <a:off x="2596896" y="2834640"/>
            <a:ext cx="6053328" cy="237744"/>
          </a:xfrm>
          <a:prstGeom prst="rect">
            <a:avLst/>
          </a:prstGeom>
          <a:solidFill>
            <a:srgbClr val="F4F5F7"/>
          </a:solidFill>
          <a:ln cap="flat" cmpd="sng" w="12700">
            <a:solidFill>
              <a:srgbClr val="CBD5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84" name="Google Shape;884;p24"/>
          <p:cNvSpPr/>
          <p:nvPr/>
        </p:nvSpPr>
        <p:spPr>
          <a:xfrm>
            <a:off x="365760" y="3182112"/>
            <a:ext cx="8412480" cy="292608"/>
          </a:xfrm>
          <a:prstGeom prst="rect">
            <a:avLst/>
          </a:prstGeom>
          <a:solidFill>
            <a:srgbClr val="E8F9F2"/>
          </a:solidFill>
          <a:ln cap="flat" cmpd="sng" w="12700">
            <a:solidFill>
              <a:srgbClr val="00C27C"/>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85" name="Google Shape;885;p24"/>
          <p:cNvSpPr/>
          <p:nvPr/>
        </p:nvSpPr>
        <p:spPr>
          <a:xfrm>
            <a:off x="530352" y="3218688"/>
            <a:ext cx="5029200" cy="201168"/>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00A869"/>
              </a:buClr>
              <a:buSzPts val="1100"/>
              <a:buFont typeface="Arial"/>
              <a:buNone/>
            </a:pPr>
            <a:r>
              <a:rPr b="1" i="0" lang="en-US" sz="1100" u="none" cap="none" strike="noStrike">
                <a:solidFill>
                  <a:srgbClr val="00A869"/>
                </a:solidFill>
                <a:latin typeface="Arial"/>
                <a:ea typeface="Arial"/>
                <a:cs typeface="Arial"/>
                <a:sym typeface="Arial"/>
              </a:rPr>
              <a:t>Upgrade trigger (specific event that moves T2 → T1):</a:t>
            </a:r>
            <a:endParaRPr b="0" i="0" sz="1100" u="none" cap="none" strike="noStrike">
              <a:solidFill>
                <a:schemeClr val="dk1"/>
              </a:solidFill>
              <a:latin typeface="Calibri"/>
              <a:ea typeface="Calibri"/>
              <a:cs typeface="Calibri"/>
              <a:sym typeface="Calibri"/>
            </a:endParaRPr>
          </a:p>
        </p:txBody>
      </p:sp>
      <p:sp>
        <p:nvSpPr>
          <p:cNvPr id="886" name="Google Shape;886;p24"/>
          <p:cNvSpPr/>
          <p:nvPr/>
        </p:nvSpPr>
        <p:spPr>
          <a:xfrm>
            <a:off x="5623560" y="3218688"/>
            <a:ext cx="3017520" cy="201168"/>
          </a:xfrm>
          <a:prstGeom prst="rect">
            <a:avLst/>
          </a:prstGeom>
          <a:solidFill>
            <a:srgbClr val="F0F4F8"/>
          </a:solidFill>
          <a:ln cap="flat" cmpd="sng" w="12700">
            <a:solidFill>
              <a:srgbClr val="CBD5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87" name="Google Shape;887;p24"/>
          <p:cNvSpPr/>
          <p:nvPr/>
        </p:nvSpPr>
        <p:spPr>
          <a:xfrm>
            <a:off x="365760" y="3584448"/>
            <a:ext cx="8412480" cy="36576"/>
          </a:xfrm>
          <a:prstGeom prst="rect">
            <a:avLst/>
          </a:prstGeom>
          <a:solidFill>
            <a:srgbClr val="E2E8F0"/>
          </a:solidFill>
          <a:ln cap="flat" cmpd="sng" w="12700">
            <a:solidFill>
              <a:srgbClr val="E2E8F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88" name="Google Shape;888;p24"/>
          <p:cNvSpPr/>
          <p:nvPr/>
        </p:nvSpPr>
        <p:spPr>
          <a:xfrm>
            <a:off x="365760" y="3712464"/>
            <a:ext cx="4572000" cy="219456"/>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00C27C"/>
              </a:buClr>
              <a:buSzPts val="900"/>
              <a:buFont typeface="Arial"/>
              <a:buNone/>
            </a:pPr>
            <a:r>
              <a:rPr b="1" i="0" lang="en-US" sz="900" u="none" cap="none" strike="noStrike">
                <a:solidFill>
                  <a:srgbClr val="00C27C"/>
                </a:solidFill>
                <a:latin typeface="Arial"/>
                <a:ea typeface="Arial"/>
                <a:cs typeface="Arial"/>
                <a:sym typeface="Arial"/>
              </a:rPr>
              <a:t>TIER 3 — MARKETING RETARGETING</a:t>
            </a:r>
            <a:endParaRPr b="0" i="0" sz="900" u="none" cap="none" strike="noStrike">
              <a:solidFill>
                <a:schemeClr val="dk1"/>
              </a:solidFill>
              <a:latin typeface="Calibri"/>
              <a:ea typeface="Calibri"/>
              <a:cs typeface="Calibri"/>
              <a:sym typeface="Calibri"/>
            </a:endParaRPr>
          </a:p>
        </p:txBody>
      </p:sp>
      <p:sp>
        <p:nvSpPr>
          <p:cNvPr id="889" name="Google Shape;889;p24"/>
          <p:cNvSpPr/>
          <p:nvPr/>
        </p:nvSpPr>
        <p:spPr>
          <a:xfrm>
            <a:off x="365760" y="3950208"/>
            <a:ext cx="8412480" cy="256032"/>
          </a:xfrm>
          <a:prstGeom prst="rect">
            <a:avLst/>
          </a:prstGeom>
          <a:solidFill>
            <a:srgbClr val="0D0D2B"/>
          </a:solidFill>
          <a:ln cap="flat" cmpd="sng" w="12700">
            <a:solidFill>
              <a:srgbClr val="0D0D2B"/>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90" name="Google Shape;890;p24"/>
          <p:cNvSpPr/>
          <p:nvPr/>
        </p:nvSpPr>
        <p:spPr>
          <a:xfrm>
            <a:off x="457200" y="3986784"/>
            <a:ext cx="2286000" cy="18288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00C27C"/>
              </a:buClr>
              <a:buSzPts val="900"/>
              <a:buFont typeface="Arial"/>
              <a:buNone/>
            </a:pPr>
            <a:r>
              <a:rPr b="1" i="0" lang="en-US" sz="900" u="none" cap="none" strike="noStrike">
                <a:solidFill>
                  <a:srgbClr val="00C27C"/>
                </a:solidFill>
                <a:latin typeface="Arial"/>
                <a:ea typeface="Arial"/>
                <a:cs typeface="Arial"/>
                <a:sym typeface="Arial"/>
              </a:rPr>
              <a:t>Channel / Tactic</a:t>
            </a:r>
            <a:endParaRPr b="0" i="0" sz="900" u="none" cap="none" strike="noStrike">
              <a:solidFill>
                <a:schemeClr val="dk1"/>
              </a:solidFill>
              <a:latin typeface="Calibri"/>
              <a:ea typeface="Calibri"/>
              <a:cs typeface="Calibri"/>
              <a:sym typeface="Calibri"/>
            </a:endParaRPr>
          </a:p>
        </p:txBody>
      </p:sp>
      <p:sp>
        <p:nvSpPr>
          <p:cNvPr id="891" name="Google Shape;891;p24"/>
          <p:cNvSpPr/>
          <p:nvPr/>
        </p:nvSpPr>
        <p:spPr>
          <a:xfrm>
            <a:off x="2788920" y="3986784"/>
            <a:ext cx="1828800" cy="18288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00C27C"/>
              </a:buClr>
              <a:buSzPts val="900"/>
              <a:buFont typeface="Arial"/>
              <a:buNone/>
            </a:pPr>
            <a:r>
              <a:rPr b="1" i="0" lang="en-US" sz="900" u="none" cap="none" strike="noStrike">
                <a:solidFill>
                  <a:srgbClr val="00C27C"/>
                </a:solidFill>
                <a:latin typeface="Arial"/>
                <a:ea typeface="Arial"/>
                <a:cs typeface="Arial"/>
                <a:sym typeface="Arial"/>
              </a:rPr>
              <a:t>Content Type</a:t>
            </a:r>
            <a:endParaRPr b="0" i="0" sz="900" u="none" cap="none" strike="noStrike">
              <a:solidFill>
                <a:schemeClr val="dk1"/>
              </a:solidFill>
              <a:latin typeface="Calibri"/>
              <a:ea typeface="Calibri"/>
              <a:cs typeface="Calibri"/>
              <a:sym typeface="Calibri"/>
            </a:endParaRPr>
          </a:p>
        </p:txBody>
      </p:sp>
      <p:sp>
        <p:nvSpPr>
          <p:cNvPr id="892" name="Google Shape;892;p24"/>
          <p:cNvSpPr/>
          <p:nvPr/>
        </p:nvSpPr>
        <p:spPr>
          <a:xfrm>
            <a:off x="4663440" y="3986784"/>
            <a:ext cx="1463040" cy="18288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00C27C"/>
              </a:buClr>
              <a:buSzPts val="900"/>
              <a:buFont typeface="Arial"/>
              <a:buNone/>
            </a:pPr>
            <a:r>
              <a:rPr b="1" i="0" lang="en-US" sz="900" u="none" cap="none" strike="noStrike">
                <a:solidFill>
                  <a:srgbClr val="00C27C"/>
                </a:solidFill>
                <a:latin typeface="Arial"/>
                <a:ea typeface="Arial"/>
                <a:cs typeface="Arial"/>
                <a:sym typeface="Arial"/>
              </a:rPr>
              <a:t>Cadence</a:t>
            </a:r>
            <a:endParaRPr b="0" i="0" sz="900" u="none" cap="none" strike="noStrike">
              <a:solidFill>
                <a:schemeClr val="dk1"/>
              </a:solidFill>
              <a:latin typeface="Calibri"/>
              <a:ea typeface="Calibri"/>
              <a:cs typeface="Calibri"/>
              <a:sym typeface="Calibri"/>
            </a:endParaRPr>
          </a:p>
        </p:txBody>
      </p:sp>
      <p:sp>
        <p:nvSpPr>
          <p:cNvPr id="893" name="Google Shape;893;p24"/>
          <p:cNvSpPr/>
          <p:nvPr/>
        </p:nvSpPr>
        <p:spPr>
          <a:xfrm>
            <a:off x="6172200" y="3986784"/>
            <a:ext cx="2560320" cy="18288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00C27C"/>
              </a:buClr>
              <a:buSzPts val="900"/>
              <a:buFont typeface="Arial"/>
              <a:buNone/>
            </a:pPr>
            <a:r>
              <a:rPr b="1" i="0" lang="en-US" sz="900" u="none" cap="none" strike="noStrike">
                <a:solidFill>
                  <a:srgbClr val="00C27C"/>
                </a:solidFill>
                <a:latin typeface="Arial"/>
                <a:ea typeface="Arial"/>
                <a:cs typeface="Arial"/>
                <a:sym typeface="Arial"/>
              </a:rPr>
              <a:t>Re-score / Upgrade Trigger</a:t>
            </a:r>
            <a:endParaRPr b="0" i="0" sz="900" u="none" cap="none" strike="noStrike">
              <a:solidFill>
                <a:schemeClr val="dk1"/>
              </a:solidFill>
              <a:latin typeface="Calibri"/>
              <a:ea typeface="Calibri"/>
              <a:cs typeface="Calibri"/>
              <a:sym typeface="Calibri"/>
            </a:endParaRPr>
          </a:p>
        </p:txBody>
      </p:sp>
      <p:sp>
        <p:nvSpPr>
          <p:cNvPr id="894" name="Google Shape;894;p24"/>
          <p:cNvSpPr/>
          <p:nvPr/>
        </p:nvSpPr>
        <p:spPr>
          <a:xfrm>
            <a:off x="365760" y="4242816"/>
            <a:ext cx="8412480" cy="237744"/>
          </a:xfrm>
          <a:prstGeom prst="rect">
            <a:avLst/>
          </a:prstGeom>
          <a:solidFill>
            <a:srgbClr val="F0F4F8"/>
          </a:solidFill>
          <a:ln cap="flat" cmpd="sng" w="12700">
            <a:solidFill>
              <a:srgbClr val="CBD5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95" name="Google Shape;895;p24"/>
          <p:cNvSpPr/>
          <p:nvPr/>
        </p:nvSpPr>
        <p:spPr>
          <a:xfrm>
            <a:off x="457200" y="4270248"/>
            <a:ext cx="2267712" cy="182880"/>
          </a:xfrm>
          <a:prstGeom prst="rect">
            <a:avLst/>
          </a:prstGeom>
          <a:solidFill>
            <a:srgbClr val="F4F5F7"/>
          </a:solidFill>
          <a:ln cap="flat" cmpd="sng" w="12700">
            <a:solidFill>
              <a:srgbClr val="CBD5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96" name="Google Shape;896;p24"/>
          <p:cNvSpPr/>
          <p:nvPr/>
        </p:nvSpPr>
        <p:spPr>
          <a:xfrm>
            <a:off x="2770632" y="4270248"/>
            <a:ext cx="1773936" cy="182880"/>
          </a:xfrm>
          <a:prstGeom prst="rect">
            <a:avLst/>
          </a:prstGeom>
          <a:solidFill>
            <a:srgbClr val="F4F5F7"/>
          </a:solidFill>
          <a:ln cap="flat" cmpd="sng" w="12700">
            <a:solidFill>
              <a:srgbClr val="CBD5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97" name="Google Shape;897;p24"/>
          <p:cNvSpPr/>
          <p:nvPr/>
        </p:nvSpPr>
        <p:spPr>
          <a:xfrm>
            <a:off x="4645152" y="4270248"/>
            <a:ext cx="1444752" cy="182880"/>
          </a:xfrm>
          <a:prstGeom prst="rect">
            <a:avLst/>
          </a:prstGeom>
          <a:solidFill>
            <a:srgbClr val="F4F5F7"/>
          </a:solidFill>
          <a:ln cap="flat" cmpd="sng" w="12700">
            <a:solidFill>
              <a:srgbClr val="CBD5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98" name="Google Shape;898;p24"/>
          <p:cNvSpPr/>
          <p:nvPr/>
        </p:nvSpPr>
        <p:spPr>
          <a:xfrm>
            <a:off x="6153912" y="4270248"/>
            <a:ext cx="2542032" cy="182880"/>
          </a:xfrm>
          <a:prstGeom prst="rect">
            <a:avLst/>
          </a:prstGeom>
          <a:solidFill>
            <a:srgbClr val="F4F5F7"/>
          </a:solidFill>
          <a:ln cap="flat" cmpd="sng" w="12700">
            <a:solidFill>
              <a:srgbClr val="CBD5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99" name="Google Shape;899;p24"/>
          <p:cNvSpPr/>
          <p:nvPr/>
        </p:nvSpPr>
        <p:spPr>
          <a:xfrm>
            <a:off x="365760" y="4535424"/>
            <a:ext cx="8412480" cy="237744"/>
          </a:xfrm>
          <a:prstGeom prst="rect">
            <a:avLst/>
          </a:prstGeom>
          <a:solidFill>
            <a:srgbClr val="E8EFF5"/>
          </a:solidFill>
          <a:ln cap="flat" cmpd="sng" w="12700">
            <a:solidFill>
              <a:srgbClr val="CBD5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00" name="Google Shape;900;p24"/>
          <p:cNvSpPr/>
          <p:nvPr/>
        </p:nvSpPr>
        <p:spPr>
          <a:xfrm>
            <a:off x="457200" y="4562856"/>
            <a:ext cx="2267712" cy="182880"/>
          </a:xfrm>
          <a:prstGeom prst="rect">
            <a:avLst/>
          </a:prstGeom>
          <a:solidFill>
            <a:srgbClr val="F4F5F7"/>
          </a:solidFill>
          <a:ln cap="flat" cmpd="sng" w="12700">
            <a:solidFill>
              <a:srgbClr val="CBD5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01" name="Google Shape;901;p24"/>
          <p:cNvSpPr/>
          <p:nvPr/>
        </p:nvSpPr>
        <p:spPr>
          <a:xfrm>
            <a:off x="2770632" y="4562856"/>
            <a:ext cx="1773936" cy="182880"/>
          </a:xfrm>
          <a:prstGeom prst="rect">
            <a:avLst/>
          </a:prstGeom>
          <a:solidFill>
            <a:srgbClr val="F4F5F7"/>
          </a:solidFill>
          <a:ln cap="flat" cmpd="sng" w="12700">
            <a:solidFill>
              <a:srgbClr val="CBD5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02" name="Google Shape;902;p24"/>
          <p:cNvSpPr/>
          <p:nvPr/>
        </p:nvSpPr>
        <p:spPr>
          <a:xfrm>
            <a:off x="4645152" y="4562856"/>
            <a:ext cx="1444752" cy="182880"/>
          </a:xfrm>
          <a:prstGeom prst="rect">
            <a:avLst/>
          </a:prstGeom>
          <a:solidFill>
            <a:srgbClr val="F4F5F7"/>
          </a:solidFill>
          <a:ln cap="flat" cmpd="sng" w="12700">
            <a:solidFill>
              <a:srgbClr val="CBD5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03" name="Google Shape;903;p24"/>
          <p:cNvSpPr/>
          <p:nvPr/>
        </p:nvSpPr>
        <p:spPr>
          <a:xfrm>
            <a:off x="6153912" y="4562856"/>
            <a:ext cx="2542032" cy="182880"/>
          </a:xfrm>
          <a:prstGeom prst="rect">
            <a:avLst/>
          </a:prstGeom>
          <a:solidFill>
            <a:srgbClr val="F4F5F7"/>
          </a:solidFill>
          <a:ln cap="flat" cmpd="sng" w="12700">
            <a:solidFill>
              <a:srgbClr val="CBD5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04" name="Google Shape;904;p24"/>
          <p:cNvSpPr/>
          <p:nvPr/>
        </p:nvSpPr>
        <p:spPr>
          <a:xfrm>
            <a:off x="365760" y="4828032"/>
            <a:ext cx="8412480" cy="237744"/>
          </a:xfrm>
          <a:prstGeom prst="rect">
            <a:avLst/>
          </a:prstGeom>
          <a:solidFill>
            <a:srgbClr val="F0F4F8"/>
          </a:solidFill>
          <a:ln cap="flat" cmpd="sng" w="12700">
            <a:solidFill>
              <a:srgbClr val="CBD5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05" name="Google Shape;905;p24"/>
          <p:cNvSpPr/>
          <p:nvPr/>
        </p:nvSpPr>
        <p:spPr>
          <a:xfrm>
            <a:off x="457200" y="4855464"/>
            <a:ext cx="2267712" cy="182880"/>
          </a:xfrm>
          <a:prstGeom prst="rect">
            <a:avLst/>
          </a:prstGeom>
          <a:solidFill>
            <a:srgbClr val="F4F5F7"/>
          </a:solidFill>
          <a:ln cap="flat" cmpd="sng" w="12700">
            <a:solidFill>
              <a:srgbClr val="CBD5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06" name="Google Shape;906;p24"/>
          <p:cNvSpPr/>
          <p:nvPr/>
        </p:nvSpPr>
        <p:spPr>
          <a:xfrm>
            <a:off x="2770632" y="4855464"/>
            <a:ext cx="1773936" cy="182880"/>
          </a:xfrm>
          <a:prstGeom prst="rect">
            <a:avLst/>
          </a:prstGeom>
          <a:solidFill>
            <a:srgbClr val="F4F5F7"/>
          </a:solidFill>
          <a:ln cap="flat" cmpd="sng" w="12700">
            <a:solidFill>
              <a:srgbClr val="CBD5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07" name="Google Shape;907;p24"/>
          <p:cNvSpPr/>
          <p:nvPr/>
        </p:nvSpPr>
        <p:spPr>
          <a:xfrm>
            <a:off x="4645152" y="4855464"/>
            <a:ext cx="1444752" cy="182880"/>
          </a:xfrm>
          <a:prstGeom prst="rect">
            <a:avLst/>
          </a:prstGeom>
          <a:solidFill>
            <a:srgbClr val="F4F5F7"/>
          </a:solidFill>
          <a:ln cap="flat" cmpd="sng" w="12700">
            <a:solidFill>
              <a:srgbClr val="CBD5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08" name="Google Shape;908;p24"/>
          <p:cNvSpPr/>
          <p:nvPr/>
        </p:nvSpPr>
        <p:spPr>
          <a:xfrm>
            <a:off x="6153912" y="4855464"/>
            <a:ext cx="2542032" cy="182880"/>
          </a:xfrm>
          <a:prstGeom prst="rect">
            <a:avLst/>
          </a:prstGeom>
          <a:solidFill>
            <a:srgbClr val="F4F5F7"/>
          </a:solidFill>
          <a:ln cap="flat" cmpd="sng" w="12700">
            <a:solidFill>
              <a:srgbClr val="CBD5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913" name="Shape 913"/>
        <p:cNvGrpSpPr/>
        <p:nvPr/>
      </p:nvGrpSpPr>
      <p:grpSpPr>
        <a:xfrm>
          <a:off x="0" y="0"/>
          <a:ext cx="0" cy="0"/>
          <a:chOff x="0" y="0"/>
          <a:chExt cx="0" cy="0"/>
        </a:xfrm>
      </p:grpSpPr>
      <p:sp>
        <p:nvSpPr>
          <p:cNvPr id="914" name="Google Shape;914;p25"/>
          <p:cNvSpPr/>
          <p:nvPr/>
        </p:nvSpPr>
        <p:spPr>
          <a:xfrm>
            <a:off x="0" y="0"/>
            <a:ext cx="9144000" cy="749808"/>
          </a:xfrm>
          <a:prstGeom prst="rect">
            <a:avLst/>
          </a:prstGeom>
          <a:solidFill>
            <a:srgbClr val="0D0D2B"/>
          </a:solidFill>
          <a:ln cap="flat" cmpd="sng" w="12700">
            <a:solidFill>
              <a:srgbClr val="0D0D2B"/>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15" name="Google Shape;915;p25"/>
          <p:cNvSpPr/>
          <p:nvPr/>
        </p:nvSpPr>
        <p:spPr>
          <a:xfrm>
            <a:off x="365760" y="109728"/>
            <a:ext cx="6400800" cy="329184"/>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FFFFFF"/>
              </a:buClr>
              <a:buSzPts val="1600"/>
              <a:buFont typeface="Arial Black"/>
              <a:buNone/>
            </a:pPr>
            <a:r>
              <a:rPr b="1" i="0" lang="en-US" sz="1600" u="none" cap="none" strike="noStrike">
                <a:solidFill>
                  <a:srgbClr val="FFFFFF"/>
                </a:solidFill>
                <a:latin typeface="Arial Black"/>
                <a:ea typeface="Arial Black"/>
                <a:cs typeface="Arial Black"/>
                <a:sym typeface="Arial Black"/>
              </a:rPr>
              <a:t>Your 90-Day Sprint Plan  [Deliverable 2 · Section 6]</a:t>
            </a:r>
            <a:endParaRPr b="0" i="0" sz="1600" u="none" cap="none" strike="noStrike">
              <a:solidFill>
                <a:schemeClr val="dk1"/>
              </a:solidFill>
              <a:latin typeface="Calibri"/>
              <a:ea typeface="Calibri"/>
              <a:cs typeface="Calibri"/>
              <a:sym typeface="Calibri"/>
            </a:endParaRPr>
          </a:p>
        </p:txBody>
      </p:sp>
      <p:sp>
        <p:nvSpPr>
          <p:cNvPr id="916" name="Google Shape;916;p25"/>
          <p:cNvSpPr/>
          <p:nvPr/>
        </p:nvSpPr>
        <p:spPr>
          <a:xfrm>
            <a:off x="365760" y="457200"/>
            <a:ext cx="6400800" cy="219456"/>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8492A6"/>
              </a:buClr>
              <a:buSzPts val="1100"/>
              <a:buFont typeface="Arial"/>
              <a:buNone/>
            </a:pPr>
            <a:r>
              <a:rPr b="0" i="0" lang="en-US" sz="1100" u="none" cap="none" strike="noStrike">
                <a:solidFill>
                  <a:srgbClr val="8492A6"/>
                </a:solidFill>
                <a:latin typeface="Arial"/>
                <a:ea typeface="Arial"/>
                <a:cs typeface="Arial"/>
                <a:sym typeface="Arial"/>
              </a:rPr>
              <a:t>Session 5 · Action Layer</a:t>
            </a:r>
            <a:endParaRPr b="0" i="0" sz="1100" u="none" cap="none" strike="noStrike">
              <a:solidFill>
                <a:schemeClr val="dk1"/>
              </a:solidFill>
              <a:latin typeface="Calibri"/>
              <a:ea typeface="Calibri"/>
              <a:cs typeface="Calibri"/>
              <a:sym typeface="Calibri"/>
            </a:endParaRPr>
          </a:p>
        </p:txBody>
      </p:sp>
      <p:sp>
        <p:nvSpPr>
          <p:cNvPr id="917" name="Google Shape;917;p25"/>
          <p:cNvSpPr/>
          <p:nvPr/>
        </p:nvSpPr>
        <p:spPr>
          <a:xfrm>
            <a:off x="7772400" y="109728"/>
            <a:ext cx="1005840" cy="384048"/>
          </a:xfrm>
          <a:prstGeom prst="roundRect">
            <a:avLst>
              <a:gd fmla="val 9524" name="adj"/>
            </a:avLst>
          </a:prstGeom>
          <a:solidFill>
            <a:srgbClr val="7C3AED"/>
          </a:solidFill>
          <a:ln cap="flat" cmpd="sng" w="12700">
            <a:solidFill>
              <a:srgbClr val="7C3AED"/>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18" name="Google Shape;918;p25"/>
          <p:cNvSpPr/>
          <p:nvPr/>
        </p:nvSpPr>
        <p:spPr>
          <a:xfrm>
            <a:off x="7772400" y="109728"/>
            <a:ext cx="1005840" cy="384048"/>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Clr>
                <a:srgbClr val="FFFFFF"/>
              </a:buClr>
              <a:buSzPts val="900"/>
              <a:buFont typeface="Arial"/>
              <a:buNone/>
            </a:pPr>
            <a:r>
              <a:rPr b="1" i="0" lang="en-US" sz="900" u="none" cap="none" strike="noStrike">
                <a:solidFill>
                  <a:srgbClr val="FFFFFF"/>
                </a:solidFill>
                <a:latin typeface="Arial"/>
                <a:ea typeface="Arial"/>
                <a:cs typeface="Arial"/>
                <a:sym typeface="Arial"/>
              </a:rPr>
              <a:t>Session 5</a:t>
            </a:r>
            <a:endParaRPr b="0" i="0" sz="900" u="none" cap="none" strike="noStrike">
              <a:solidFill>
                <a:schemeClr val="dk1"/>
              </a:solidFill>
              <a:latin typeface="Calibri"/>
              <a:ea typeface="Calibri"/>
              <a:cs typeface="Calibri"/>
              <a:sym typeface="Calibri"/>
            </a:endParaRPr>
          </a:p>
        </p:txBody>
      </p:sp>
      <p:sp>
        <p:nvSpPr>
          <p:cNvPr id="919" name="Google Shape;919;p25"/>
          <p:cNvSpPr/>
          <p:nvPr/>
        </p:nvSpPr>
        <p:spPr>
          <a:xfrm>
            <a:off x="365760" y="822960"/>
            <a:ext cx="8412480" cy="256032"/>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8492A6"/>
              </a:buClr>
              <a:buSzPts val="1200"/>
              <a:buFont typeface="Arial"/>
              <a:buNone/>
            </a:pPr>
            <a:r>
              <a:rPr b="0" i="0" lang="en-US" sz="1200" u="none" cap="none" strike="noStrike">
                <a:solidFill>
                  <a:srgbClr val="8492A6"/>
                </a:solidFill>
                <a:latin typeface="Arial"/>
                <a:ea typeface="Arial"/>
                <a:cs typeface="Arial"/>
                <a:sym typeface="Arial"/>
              </a:rPr>
              <a:t>Map what you will build, when, and who owns it. Be realistic about your team's capacity.</a:t>
            </a:r>
            <a:endParaRPr b="0" i="0" sz="1200" u="none" cap="none" strike="noStrike">
              <a:solidFill>
                <a:schemeClr val="dk1"/>
              </a:solidFill>
              <a:latin typeface="Calibri"/>
              <a:ea typeface="Calibri"/>
              <a:cs typeface="Calibri"/>
              <a:sym typeface="Calibri"/>
            </a:endParaRPr>
          </a:p>
        </p:txBody>
      </p:sp>
      <p:sp>
        <p:nvSpPr>
          <p:cNvPr id="920" name="Google Shape;920;p25"/>
          <p:cNvSpPr/>
          <p:nvPr/>
        </p:nvSpPr>
        <p:spPr>
          <a:xfrm>
            <a:off x="415997" y="1124703"/>
            <a:ext cx="2697600" cy="457200"/>
          </a:xfrm>
          <a:prstGeom prst="rect">
            <a:avLst/>
          </a:prstGeom>
          <a:solidFill>
            <a:srgbClr val="EF5350"/>
          </a:solidFill>
          <a:ln cap="flat" cmpd="sng" w="12700">
            <a:solidFill>
              <a:srgbClr val="EF535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21" name="Google Shape;921;p25"/>
          <p:cNvSpPr/>
          <p:nvPr/>
        </p:nvSpPr>
        <p:spPr>
          <a:xfrm>
            <a:off x="521163" y="1051610"/>
            <a:ext cx="2487300" cy="20130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FFFFFF"/>
              </a:buClr>
              <a:buSzPts val="1000"/>
              <a:buFont typeface="Arial"/>
              <a:buNone/>
            </a:pPr>
            <a:r>
              <a:rPr b="1" i="0" lang="en-US" sz="1000" u="none" cap="none" strike="noStrike">
                <a:solidFill>
                  <a:srgbClr val="FFFFFF"/>
                </a:solidFill>
                <a:latin typeface="Arial"/>
                <a:ea typeface="Arial"/>
                <a:cs typeface="Arial"/>
                <a:sym typeface="Arial"/>
              </a:rPr>
              <a:t>Weeks 1–3</a:t>
            </a:r>
            <a:endParaRPr b="0" i="0" sz="1000" u="none" cap="none" strike="noStrike">
              <a:solidFill>
                <a:schemeClr val="dk1"/>
              </a:solidFill>
              <a:latin typeface="Calibri"/>
              <a:ea typeface="Calibri"/>
              <a:cs typeface="Calibri"/>
              <a:sym typeface="Calibri"/>
            </a:endParaRPr>
          </a:p>
        </p:txBody>
      </p:sp>
      <p:sp>
        <p:nvSpPr>
          <p:cNvPr id="922" name="Google Shape;922;p25"/>
          <p:cNvSpPr/>
          <p:nvPr/>
        </p:nvSpPr>
        <p:spPr>
          <a:xfrm>
            <a:off x="525726" y="1353303"/>
            <a:ext cx="2487300" cy="18300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FFFFFF"/>
              </a:buClr>
              <a:buSzPts val="1100"/>
              <a:buFont typeface="Arial"/>
              <a:buNone/>
            </a:pPr>
            <a:r>
              <a:rPr b="1" i="0" lang="en-US" sz="1100" u="none" cap="none" strike="noStrike">
                <a:solidFill>
                  <a:srgbClr val="FFFFFF"/>
                </a:solidFill>
                <a:latin typeface="Arial"/>
                <a:ea typeface="Arial"/>
                <a:cs typeface="Arial"/>
                <a:sym typeface="Arial"/>
              </a:rPr>
              <a:t>Foundation</a:t>
            </a:r>
            <a:endParaRPr b="0" i="0" sz="1100" u="none" cap="none" strike="noStrike">
              <a:solidFill>
                <a:schemeClr val="dk1"/>
              </a:solidFill>
              <a:latin typeface="Calibri"/>
              <a:ea typeface="Calibri"/>
              <a:cs typeface="Calibri"/>
              <a:sym typeface="Calibri"/>
            </a:endParaRPr>
          </a:p>
        </p:txBody>
      </p:sp>
      <p:sp>
        <p:nvSpPr>
          <p:cNvPr id="923" name="Google Shape;923;p25"/>
          <p:cNvSpPr/>
          <p:nvPr/>
        </p:nvSpPr>
        <p:spPr>
          <a:xfrm>
            <a:off x="365760" y="1719072"/>
            <a:ext cx="2697480" cy="3090672"/>
          </a:xfrm>
          <a:prstGeom prst="rect">
            <a:avLst/>
          </a:prstGeom>
          <a:solidFill>
            <a:srgbClr val="F0F4F8"/>
          </a:solidFill>
          <a:ln cap="flat" cmpd="sng" w="12700">
            <a:solidFill>
              <a:srgbClr val="E5E7EB"/>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24" name="Google Shape;924;p25"/>
          <p:cNvSpPr/>
          <p:nvPr/>
        </p:nvSpPr>
        <p:spPr>
          <a:xfrm>
            <a:off x="3268926" y="1124703"/>
            <a:ext cx="2697600" cy="457200"/>
          </a:xfrm>
          <a:prstGeom prst="rect">
            <a:avLst/>
          </a:prstGeom>
          <a:solidFill>
            <a:srgbClr val="F59E0B"/>
          </a:solidFill>
          <a:ln cap="flat" cmpd="sng" w="12700">
            <a:solidFill>
              <a:srgbClr val="F59E0B"/>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25" name="Google Shape;925;p25"/>
          <p:cNvSpPr/>
          <p:nvPr/>
        </p:nvSpPr>
        <p:spPr>
          <a:xfrm>
            <a:off x="3374091" y="1051610"/>
            <a:ext cx="2487300" cy="20130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FFFFFF"/>
              </a:buClr>
              <a:buSzPts val="1000"/>
              <a:buFont typeface="Arial"/>
              <a:buNone/>
            </a:pPr>
            <a:r>
              <a:rPr b="1" i="0" lang="en-US" sz="1000" u="none" cap="none" strike="noStrike">
                <a:solidFill>
                  <a:srgbClr val="FFFFFF"/>
                </a:solidFill>
                <a:latin typeface="Arial"/>
                <a:ea typeface="Arial"/>
                <a:cs typeface="Arial"/>
                <a:sym typeface="Arial"/>
              </a:rPr>
              <a:t>Weeks 3–6</a:t>
            </a:r>
            <a:endParaRPr b="0" i="0" sz="1000" u="none" cap="none" strike="noStrike">
              <a:solidFill>
                <a:schemeClr val="dk1"/>
              </a:solidFill>
              <a:latin typeface="Calibri"/>
              <a:ea typeface="Calibri"/>
              <a:cs typeface="Calibri"/>
              <a:sym typeface="Calibri"/>
            </a:endParaRPr>
          </a:p>
        </p:txBody>
      </p:sp>
      <p:sp>
        <p:nvSpPr>
          <p:cNvPr id="926" name="Google Shape;926;p25"/>
          <p:cNvSpPr/>
          <p:nvPr/>
        </p:nvSpPr>
        <p:spPr>
          <a:xfrm>
            <a:off x="3378654" y="1353303"/>
            <a:ext cx="2487300" cy="18300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FFFFFF"/>
              </a:buClr>
              <a:buSzPts val="1100"/>
              <a:buFont typeface="Arial"/>
              <a:buNone/>
            </a:pPr>
            <a:r>
              <a:rPr b="1" i="0" lang="en-US" sz="1100" u="none" cap="none" strike="noStrike">
                <a:solidFill>
                  <a:srgbClr val="FFFFFF"/>
                </a:solidFill>
                <a:latin typeface="Arial"/>
                <a:ea typeface="Arial"/>
                <a:cs typeface="Arial"/>
                <a:sym typeface="Arial"/>
              </a:rPr>
              <a:t>Signal Stack</a:t>
            </a:r>
            <a:endParaRPr b="0" i="0" sz="1100" u="none" cap="none" strike="noStrike">
              <a:solidFill>
                <a:schemeClr val="dk1"/>
              </a:solidFill>
              <a:latin typeface="Calibri"/>
              <a:ea typeface="Calibri"/>
              <a:cs typeface="Calibri"/>
              <a:sym typeface="Calibri"/>
            </a:endParaRPr>
          </a:p>
        </p:txBody>
      </p:sp>
      <p:sp>
        <p:nvSpPr>
          <p:cNvPr id="927" name="Google Shape;927;p25"/>
          <p:cNvSpPr/>
          <p:nvPr/>
        </p:nvSpPr>
        <p:spPr>
          <a:xfrm>
            <a:off x="3218688" y="1719072"/>
            <a:ext cx="2697480" cy="3090672"/>
          </a:xfrm>
          <a:prstGeom prst="rect">
            <a:avLst/>
          </a:prstGeom>
          <a:solidFill>
            <a:srgbClr val="F0F4F8"/>
          </a:solidFill>
          <a:ln cap="flat" cmpd="sng" w="12700">
            <a:solidFill>
              <a:srgbClr val="E5E7EB"/>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28" name="Google Shape;928;p25"/>
          <p:cNvSpPr/>
          <p:nvPr/>
        </p:nvSpPr>
        <p:spPr>
          <a:xfrm>
            <a:off x="6021279" y="1097290"/>
            <a:ext cx="2697600" cy="457200"/>
          </a:xfrm>
          <a:prstGeom prst="rect">
            <a:avLst/>
          </a:prstGeom>
          <a:solidFill>
            <a:srgbClr val="00C27C"/>
          </a:solidFill>
          <a:ln cap="flat" cmpd="sng" w="12700">
            <a:solidFill>
              <a:srgbClr val="00C27C"/>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29" name="Google Shape;929;p25"/>
          <p:cNvSpPr/>
          <p:nvPr/>
        </p:nvSpPr>
        <p:spPr>
          <a:xfrm>
            <a:off x="1877794" y="365747"/>
            <a:ext cx="2487300" cy="20130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FFFFFF"/>
              </a:buClr>
              <a:buSzPts val="1000"/>
              <a:buFont typeface="Arial"/>
              <a:buNone/>
            </a:pPr>
            <a:r>
              <a:rPr b="1" i="0" lang="en-US" sz="1000" u="none" cap="none" strike="noStrike">
                <a:solidFill>
                  <a:srgbClr val="FFFFFF"/>
                </a:solidFill>
                <a:latin typeface="Arial"/>
                <a:ea typeface="Arial"/>
                <a:cs typeface="Arial"/>
                <a:sym typeface="Arial"/>
              </a:rPr>
              <a:t>Weeks 6–12</a:t>
            </a:r>
            <a:endParaRPr b="0" i="0" sz="1000" u="none" cap="none" strike="noStrike">
              <a:solidFill>
                <a:schemeClr val="dk1"/>
              </a:solidFill>
              <a:latin typeface="Calibri"/>
              <a:ea typeface="Calibri"/>
              <a:cs typeface="Calibri"/>
              <a:sym typeface="Calibri"/>
            </a:endParaRPr>
          </a:p>
        </p:txBody>
      </p:sp>
      <p:sp>
        <p:nvSpPr>
          <p:cNvPr id="930" name="Google Shape;930;p25"/>
          <p:cNvSpPr/>
          <p:nvPr/>
        </p:nvSpPr>
        <p:spPr>
          <a:xfrm>
            <a:off x="6231582" y="1353303"/>
            <a:ext cx="2487300" cy="18300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FFFFFF"/>
              </a:buClr>
              <a:buSzPts val="1100"/>
              <a:buFont typeface="Arial"/>
              <a:buNone/>
            </a:pPr>
            <a:r>
              <a:rPr b="1" i="0" lang="en-US" sz="1100" u="none" cap="none" strike="noStrike">
                <a:solidFill>
                  <a:srgbClr val="FFFFFF"/>
                </a:solidFill>
                <a:latin typeface="Arial"/>
                <a:ea typeface="Arial"/>
                <a:cs typeface="Arial"/>
                <a:sym typeface="Arial"/>
              </a:rPr>
              <a:t>First Deal Path</a:t>
            </a:r>
            <a:endParaRPr b="0" i="0" sz="1100" u="none" cap="none" strike="noStrike">
              <a:solidFill>
                <a:schemeClr val="dk1"/>
              </a:solidFill>
              <a:latin typeface="Calibri"/>
              <a:ea typeface="Calibri"/>
              <a:cs typeface="Calibri"/>
              <a:sym typeface="Calibri"/>
            </a:endParaRPr>
          </a:p>
        </p:txBody>
      </p:sp>
      <p:sp>
        <p:nvSpPr>
          <p:cNvPr id="931" name="Google Shape;931;p25"/>
          <p:cNvSpPr/>
          <p:nvPr/>
        </p:nvSpPr>
        <p:spPr>
          <a:xfrm>
            <a:off x="6071616" y="1719072"/>
            <a:ext cx="2697480" cy="3090672"/>
          </a:xfrm>
          <a:prstGeom prst="rect">
            <a:avLst/>
          </a:prstGeom>
          <a:solidFill>
            <a:srgbClr val="F0F4F8"/>
          </a:solidFill>
          <a:ln cap="flat" cmpd="sng" w="12700">
            <a:solidFill>
              <a:srgbClr val="E5E7EB"/>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32" name="Google Shape;932;p25"/>
          <p:cNvSpPr/>
          <p:nvPr/>
        </p:nvSpPr>
        <p:spPr>
          <a:xfrm>
            <a:off x="411435" y="1051610"/>
            <a:ext cx="8412600" cy="274200"/>
          </a:xfrm>
          <a:prstGeom prst="rect">
            <a:avLst/>
          </a:prstGeom>
          <a:solidFill>
            <a:srgbClr val="0D0D2B"/>
          </a:solidFill>
          <a:ln cap="flat" cmpd="sng" w="12700">
            <a:solidFill>
              <a:srgbClr val="0D0D2B"/>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33" name="Google Shape;933;p25"/>
          <p:cNvSpPr/>
          <p:nvPr/>
        </p:nvSpPr>
        <p:spPr>
          <a:xfrm>
            <a:off x="502875" y="1088186"/>
            <a:ext cx="1828800" cy="20130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00C27C"/>
              </a:buClr>
              <a:buSzPts val="900"/>
              <a:buFont typeface="Arial"/>
              <a:buNone/>
            </a:pPr>
            <a:r>
              <a:rPr b="1" i="0" lang="en-US" sz="900" u="none" cap="none" strike="noStrike">
                <a:solidFill>
                  <a:srgbClr val="00C27C"/>
                </a:solidFill>
                <a:latin typeface="Arial"/>
                <a:ea typeface="Arial"/>
                <a:cs typeface="Arial"/>
                <a:sym typeface="Arial"/>
              </a:rPr>
              <a:t>Milestone</a:t>
            </a:r>
            <a:endParaRPr b="0" i="0" sz="900" u="none" cap="none" strike="noStrike">
              <a:solidFill>
                <a:schemeClr val="dk1"/>
              </a:solidFill>
              <a:latin typeface="Calibri"/>
              <a:ea typeface="Calibri"/>
              <a:cs typeface="Calibri"/>
              <a:sym typeface="Calibri"/>
            </a:endParaRPr>
          </a:p>
        </p:txBody>
      </p:sp>
      <p:sp>
        <p:nvSpPr>
          <p:cNvPr id="934" name="Google Shape;934;p25"/>
          <p:cNvSpPr/>
          <p:nvPr/>
        </p:nvSpPr>
        <p:spPr>
          <a:xfrm>
            <a:off x="2377395" y="1088186"/>
            <a:ext cx="1097400" cy="20130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00C27C"/>
              </a:buClr>
              <a:buSzPts val="900"/>
              <a:buFont typeface="Arial"/>
              <a:buNone/>
            </a:pPr>
            <a:r>
              <a:rPr b="1" i="0" lang="en-US" sz="900" u="none" cap="none" strike="noStrike">
                <a:solidFill>
                  <a:srgbClr val="00C27C"/>
                </a:solidFill>
                <a:latin typeface="Arial"/>
                <a:ea typeface="Arial"/>
                <a:cs typeface="Arial"/>
                <a:sym typeface="Arial"/>
              </a:rPr>
              <a:t>Target Date</a:t>
            </a:r>
            <a:endParaRPr b="0" i="0" sz="900" u="none" cap="none" strike="noStrike">
              <a:solidFill>
                <a:schemeClr val="dk1"/>
              </a:solidFill>
              <a:latin typeface="Calibri"/>
              <a:ea typeface="Calibri"/>
              <a:cs typeface="Calibri"/>
              <a:sym typeface="Calibri"/>
            </a:endParaRPr>
          </a:p>
        </p:txBody>
      </p:sp>
      <p:sp>
        <p:nvSpPr>
          <p:cNvPr id="935" name="Google Shape;935;p25"/>
          <p:cNvSpPr/>
          <p:nvPr/>
        </p:nvSpPr>
        <p:spPr>
          <a:xfrm>
            <a:off x="3520395" y="1088186"/>
            <a:ext cx="914400" cy="20130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00C27C"/>
              </a:buClr>
              <a:buSzPts val="900"/>
              <a:buFont typeface="Arial"/>
              <a:buNone/>
            </a:pPr>
            <a:r>
              <a:rPr b="1" i="0" lang="en-US" sz="900" u="none" cap="none" strike="noStrike">
                <a:solidFill>
                  <a:srgbClr val="00C27C"/>
                </a:solidFill>
                <a:latin typeface="Arial"/>
                <a:ea typeface="Arial"/>
                <a:cs typeface="Arial"/>
                <a:sym typeface="Arial"/>
              </a:rPr>
              <a:t>Owner</a:t>
            </a:r>
            <a:endParaRPr b="0" i="0" sz="900" u="none" cap="none" strike="noStrike">
              <a:solidFill>
                <a:schemeClr val="dk1"/>
              </a:solidFill>
              <a:latin typeface="Calibri"/>
              <a:ea typeface="Calibri"/>
              <a:cs typeface="Calibri"/>
              <a:sym typeface="Calibri"/>
            </a:endParaRPr>
          </a:p>
        </p:txBody>
      </p:sp>
      <p:sp>
        <p:nvSpPr>
          <p:cNvPr id="936" name="Google Shape;936;p25"/>
          <p:cNvSpPr/>
          <p:nvPr/>
        </p:nvSpPr>
        <p:spPr>
          <a:xfrm>
            <a:off x="4480515" y="1088186"/>
            <a:ext cx="4297800" cy="20130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00C27C"/>
              </a:buClr>
              <a:buSzPts val="900"/>
              <a:buFont typeface="Arial"/>
              <a:buNone/>
            </a:pPr>
            <a:r>
              <a:rPr b="1" i="0" lang="en-US" sz="900" u="none" cap="none" strike="noStrike">
                <a:solidFill>
                  <a:srgbClr val="00C27C"/>
                </a:solidFill>
                <a:latin typeface="Arial"/>
                <a:ea typeface="Arial"/>
                <a:cs typeface="Arial"/>
                <a:sym typeface="Arial"/>
              </a:rPr>
              <a:t>Done When</a:t>
            </a:r>
            <a:endParaRPr b="0" i="0" sz="900" u="none" cap="none" strike="noStrike">
              <a:solidFill>
                <a:schemeClr val="dk1"/>
              </a:solidFill>
              <a:latin typeface="Calibri"/>
              <a:ea typeface="Calibri"/>
              <a:cs typeface="Calibri"/>
              <a:sym typeface="Calibri"/>
            </a:endParaRPr>
          </a:p>
        </p:txBody>
      </p:sp>
      <p:sp>
        <p:nvSpPr>
          <p:cNvPr id="937" name="Google Shape;937;p25"/>
          <p:cNvSpPr/>
          <p:nvPr/>
        </p:nvSpPr>
        <p:spPr>
          <a:xfrm>
            <a:off x="365760" y="1572768"/>
            <a:ext cx="8412480" cy="347472"/>
          </a:xfrm>
          <a:prstGeom prst="rect">
            <a:avLst/>
          </a:prstGeom>
          <a:solidFill>
            <a:srgbClr val="F0F4F8"/>
          </a:solidFill>
          <a:ln cap="flat" cmpd="sng" w="12700">
            <a:solidFill>
              <a:srgbClr val="CBD5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38" name="Google Shape;938;p25"/>
          <p:cNvSpPr/>
          <p:nvPr/>
        </p:nvSpPr>
        <p:spPr>
          <a:xfrm>
            <a:off x="438912" y="1627632"/>
            <a:ext cx="1847088" cy="237744"/>
          </a:xfrm>
          <a:prstGeom prst="rect">
            <a:avLst/>
          </a:prstGeom>
          <a:solidFill>
            <a:srgbClr val="F4F5F7"/>
          </a:solidFill>
          <a:ln cap="flat" cmpd="sng" w="12700">
            <a:solidFill>
              <a:srgbClr val="CBD5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39" name="Google Shape;939;p25"/>
          <p:cNvSpPr/>
          <p:nvPr/>
        </p:nvSpPr>
        <p:spPr>
          <a:xfrm>
            <a:off x="2313432" y="1627632"/>
            <a:ext cx="1078992" cy="237744"/>
          </a:xfrm>
          <a:prstGeom prst="rect">
            <a:avLst/>
          </a:prstGeom>
          <a:solidFill>
            <a:srgbClr val="F4F5F7"/>
          </a:solidFill>
          <a:ln cap="flat" cmpd="sng" w="12700">
            <a:solidFill>
              <a:srgbClr val="CBD5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40" name="Google Shape;940;p25"/>
          <p:cNvSpPr/>
          <p:nvPr/>
        </p:nvSpPr>
        <p:spPr>
          <a:xfrm>
            <a:off x="3456432" y="1627632"/>
            <a:ext cx="896112" cy="237744"/>
          </a:xfrm>
          <a:prstGeom prst="rect">
            <a:avLst/>
          </a:prstGeom>
          <a:solidFill>
            <a:srgbClr val="F4F5F7"/>
          </a:solidFill>
          <a:ln cap="flat" cmpd="sng" w="12700">
            <a:solidFill>
              <a:srgbClr val="CBD5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41" name="Google Shape;941;p25"/>
          <p:cNvSpPr/>
          <p:nvPr/>
        </p:nvSpPr>
        <p:spPr>
          <a:xfrm>
            <a:off x="4416552" y="1627632"/>
            <a:ext cx="4279392" cy="237744"/>
          </a:xfrm>
          <a:prstGeom prst="rect">
            <a:avLst/>
          </a:prstGeom>
          <a:solidFill>
            <a:srgbClr val="F4F5F7"/>
          </a:solidFill>
          <a:ln cap="flat" cmpd="sng" w="12700">
            <a:solidFill>
              <a:srgbClr val="CBD5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42" name="Google Shape;942;p25"/>
          <p:cNvSpPr/>
          <p:nvPr/>
        </p:nvSpPr>
        <p:spPr>
          <a:xfrm>
            <a:off x="365760" y="1975104"/>
            <a:ext cx="8412480" cy="347472"/>
          </a:xfrm>
          <a:prstGeom prst="rect">
            <a:avLst/>
          </a:prstGeom>
          <a:solidFill>
            <a:srgbClr val="E8EFF5"/>
          </a:solidFill>
          <a:ln cap="flat" cmpd="sng" w="12700">
            <a:solidFill>
              <a:srgbClr val="CBD5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43" name="Google Shape;943;p25"/>
          <p:cNvSpPr/>
          <p:nvPr/>
        </p:nvSpPr>
        <p:spPr>
          <a:xfrm>
            <a:off x="438912" y="2029968"/>
            <a:ext cx="1847088" cy="237744"/>
          </a:xfrm>
          <a:prstGeom prst="rect">
            <a:avLst/>
          </a:prstGeom>
          <a:solidFill>
            <a:srgbClr val="F4F5F7"/>
          </a:solidFill>
          <a:ln cap="flat" cmpd="sng" w="12700">
            <a:solidFill>
              <a:srgbClr val="CBD5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44" name="Google Shape;944;p25"/>
          <p:cNvSpPr/>
          <p:nvPr/>
        </p:nvSpPr>
        <p:spPr>
          <a:xfrm>
            <a:off x="2313432" y="2029968"/>
            <a:ext cx="1078992" cy="237744"/>
          </a:xfrm>
          <a:prstGeom prst="rect">
            <a:avLst/>
          </a:prstGeom>
          <a:solidFill>
            <a:srgbClr val="F4F5F7"/>
          </a:solidFill>
          <a:ln cap="flat" cmpd="sng" w="12700">
            <a:solidFill>
              <a:srgbClr val="CBD5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45" name="Google Shape;945;p25"/>
          <p:cNvSpPr/>
          <p:nvPr/>
        </p:nvSpPr>
        <p:spPr>
          <a:xfrm>
            <a:off x="3456432" y="2029968"/>
            <a:ext cx="896112" cy="237744"/>
          </a:xfrm>
          <a:prstGeom prst="rect">
            <a:avLst/>
          </a:prstGeom>
          <a:solidFill>
            <a:srgbClr val="F4F5F7"/>
          </a:solidFill>
          <a:ln cap="flat" cmpd="sng" w="12700">
            <a:solidFill>
              <a:srgbClr val="CBD5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46" name="Google Shape;946;p25"/>
          <p:cNvSpPr/>
          <p:nvPr/>
        </p:nvSpPr>
        <p:spPr>
          <a:xfrm>
            <a:off x="4416552" y="2029968"/>
            <a:ext cx="4279392" cy="237744"/>
          </a:xfrm>
          <a:prstGeom prst="rect">
            <a:avLst/>
          </a:prstGeom>
          <a:solidFill>
            <a:srgbClr val="F4F5F7"/>
          </a:solidFill>
          <a:ln cap="flat" cmpd="sng" w="12700">
            <a:solidFill>
              <a:srgbClr val="CBD5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47" name="Google Shape;947;p25"/>
          <p:cNvSpPr/>
          <p:nvPr/>
        </p:nvSpPr>
        <p:spPr>
          <a:xfrm>
            <a:off x="365760" y="2377440"/>
            <a:ext cx="8412480" cy="347472"/>
          </a:xfrm>
          <a:prstGeom prst="rect">
            <a:avLst/>
          </a:prstGeom>
          <a:solidFill>
            <a:srgbClr val="F0F4F8"/>
          </a:solidFill>
          <a:ln cap="flat" cmpd="sng" w="12700">
            <a:solidFill>
              <a:srgbClr val="CBD5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48" name="Google Shape;948;p25"/>
          <p:cNvSpPr/>
          <p:nvPr/>
        </p:nvSpPr>
        <p:spPr>
          <a:xfrm>
            <a:off x="438912" y="2432304"/>
            <a:ext cx="1847088" cy="237744"/>
          </a:xfrm>
          <a:prstGeom prst="rect">
            <a:avLst/>
          </a:prstGeom>
          <a:solidFill>
            <a:srgbClr val="F4F5F7"/>
          </a:solidFill>
          <a:ln cap="flat" cmpd="sng" w="12700">
            <a:solidFill>
              <a:srgbClr val="CBD5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49" name="Google Shape;949;p25"/>
          <p:cNvSpPr/>
          <p:nvPr/>
        </p:nvSpPr>
        <p:spPr>
          <a:xfrm>
            <a:off x="2313432" y="2432304"/>
            <a:ext cx="1078992" cy="237744"/>
          </a:xfrm>
          <a:prstGeom prst="rect">
            <a:avLst/>
          </a:prstGeom>
          <a:solidFill>
            <a:srgbClr val="F4F5F7"/>
          </a:solidFill>
          <a:ln cap="flat" cmpd="sng" w="12700">
            <a:solidFill>
              <a:srgbClr val="CBD5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50" name="Google Shape;950;p25"/>
          <p:cNvSpPr/>
          <p:nvPr/>
        </p:nvSpPr>
        <p:spPr>
          <a:xfrm>
            <a:off x="3456432" y="2432304"/>
            <a:ext cx="896112" cy="237744"/>
          </a:xfrm>
          <a:prstGeom prst="rect">
            <a:avLst/>
          </a:prstGeom>
          <a:solidFill>
            <a:srgbClr val="F4F5F7"/>
          </a:solidFill>
          <a:ln cap="flat" cmpd="sng" w="12700">
            <a:solidFill>
              <a:srgbClr val="CBD5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51" name="Google Shape;951;p25"/>
          <p:cNvSpPr/>
          <p:nvPr/>
        </p:nvSpPr>
        <p:spPr>
          <a:xfrm>
            <a:off x="4416552" y="2432304"/>
            <a:ext cx="4279392" cy="237744"/>
          </a:xfrm>
          <a:prstGeom prst="rect">
            <a:avLst/>
          </a:prstGeom>
          <a:solidFill>
            <a:srgbClr val="F4F5F7"/>
          </a:solidFill>
          <a:ln cap="flat" cmpd="sng" w="12700">
            <a:solidFill>
              <a:srgbClr val="CBD5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52" name="Google Shape;952;p25"/>
          <p:cNvSpPr/>
          <p:nvPr/>
        </p:nvSpPr>
        <p:spPr>
          <a:xfrm>
            <a:off x="365760" y="2779776"/>
            <a:ext cx="8412480" cy="347472"/>
          </a:xfrm>
          <a:prstGeom prst="rect">
            <a:avLst/>
          </a:prstGeom>
          <a:solidFill>
            <a:srgbClr val="E8EFF5"/>
          </a:solidFill>
          <a:ln cap="flat" cmpd="sng" w="12700">
            <a:solidFill>
              <a:srgbClr val="CBD5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53" name="Google Shape;953;p25"/>
          <p:cNvSpPr/>
          <p:nvPr/>
        </p:nvSpPr>
        <p:spPr>
          <a:xfrm>
            <a:off x="438912" y="2834640"/>
            <a:ext cx="1847088" cy="237744"/>
          </a:xfrm>
          <a:prstGeom prst="rect">
            <a:avLst/>
          </a:prstGeom>
          <a:solidFill>
            <a:srgbClr val="F4F5F7"/>
          </a:solidFill>
          <a:ln cap="flat" cmpd="sng" w="12700">
            <a:solidFill>
              <a:srgbClr val="CBD5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54" name="Google Shape;954;p25"/>
          <p:cNvSpPr/>
          <p:nvPr/>
        </p:nvSpPr>
        <p:spPr>
          <a:xfrm>
            <a:off x="2313432" y="2834640"/>
            <a:ext cx="1078992" cy="237744"/>
          </a:xfrm>
          <a:prstGeom prst="rect">
            <a:avLst/>
          </a:prstGeom>
          <a:solidFill>
            <a:srgbClr val="F4F5F7"/>
          </a:solidFill>
          <a:ln cap="flat" cmpd="sng" w="12700">
            <a:solidFill>
              <a:srgbClr val="CBD5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55" name="Google Shape;955;p25"/>
          <p:cNvSpPr/>
          <p:nvPr/>
        </p:nvSpPr>
        <p:spPr>
          <a:xfrm>
            <a:off x="3456432" y="2834640"/>
            <a:ext cx="896112" cy="237744"/>
          </a:xfrm>
          <a:prstGeom prst="rect">
            <a:avLst/>
          </a:prstGeom>
          <a:solidFill>
            <a:srgbClr val="F4F5F7"/>
          </a:solidFill>
          <a:ln cap="flat" cmpd="sng" w="12700">
            <a:solidFill>
              <a:srgbClr val="CBD5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56" name="Google Shape;956;p25"/>
          <p:cNvSpPr/>
          <p:nvPr/>
        </p:nvSpPr>
        <p:spPr>
          <a:xfrm>
            <a:off x="4416552" y="2834640"/>
            <a:ext cx="4279392" cy="237744"/>
          </a:xfrm>
          <a:prstGeom prst="rect">
            <a:avLst/>
          </a:prstGeom>
          <a:solidFill>
            <a:srgbClr val="F4F5F7"/>
          </a:solidFill>
          <a:ln cap="flat" cmpd="sng" w="12700">
            <a:solidFill>
              <a:srgbClr val="CBD5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57" name="Google Shape;957;p25"/>
          <p:cNvSpPr/>
          <p:nvPr/>
        </p:nvSpPr>
        <p:spPr>
          <a:xfrm>
            <a:off x="365760" y="3182112"/>
            <a:ext cx="8412480" cy="347472"/>
          </a:xfrm>
          <a:prstGeom prst="rect">
            <a:avLst/>
          </a:prstGeom>
          <a:solidFill>
            <a:srgbClr val="F0F4F8"/>
          </a:solidFill>
          <a:ln cap="flat" cmpd="sng" w="12700">
            <a:solidFill>
              <a:srgbClr val="CBD5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58" name="Google Shape;958;p25"/>
          <p:cNvSpPr/>
          <p:nvPr/>
        </p:nvSpPr>
        <p:spPr>
          <a:xfrm>
            <a:off x="438912" y="3236976"/>
            <a:ext cx="1847088" cy="237744"/>
          </a:xfrm>
          <a:prstGeom prst="rect">
            <a:avLst/>
          </a:prstGeom>
          <a:solidFill>
            <a:srgbClr val="F4F5F7"/>
          </a:solidFill>
          <a:ln cap="flat" cmpd="sng" w="12700">
            <a:solidFill>
              <a:srgbClr val="CBD5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59" name="Google Shape;959;p25"/>
          <p:cNvSpPr/>
          <p:nvPr/>
        </p:nvSpPr>
        <p:spPr>
          <a:xfrm>
            <a:off x="2313432" y="3236976"/>
            <a:ext cx="1078992" cy="237744"/>
          </a:xfrm>
          <a:prstGeom prst="rect">
            <a:avLst/>
          </a:prstGeom>
          <a:solidFill>
            <a:srgbClr val="F4F5F7"/>
          </a:solidFill>
          <a:ln cap="flat" cmpd="sng" w="12700">
            <a:solidFill>
              <a:srgbClr val="CBD5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60" name="Google Shape;960;p25"/>
          <p:cNvSpPr/>
          <p:nvPr/>
        </p:nvSpPr>
        <p:spPr>
          <a:xfrm>
            <a:off x="3456432" y="3236976"/>
            <a:ext cx="896112" cy="237744"/>
          </a:xfrm>
          <a:prstGeom prst="rect">
            <a:avLst/>
          </a:prstGeom>
          <a:solidFill>
            <a:srgbClr val="F4F5F7"/>
          </a:solidFill>
          <a:ln cap="flat" cmpd="sng" w="12700">
            <a:solidFill>
              <a:srgbClr val="CBD5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61" name="Google Shape;961;p25"/>
          <p:cNvSpPr/>
          <p:nvPr/>
        </p:nvSpPr>
        <p:spPr>
          <a:xfrm>
            <a:off x="4416552" y="3236976"/>
            <a:ext cx="4279392" cy="237744"/>
          </a:xfrm>
          <a:prstGeom prst="rect">
            <a:avLst/>
          </a:prstGeom>
          <a:solidFill>
            <a:srgbClr val="F4F5F7"/>
          </a:solidFill>
          <a:ln cap="flat" cmpd="sng" w="12700">
            <a:solidFill>
              <a:srgbClr val="CBD5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62" name="Google Shape;962;p25"/>
          <p:cNvSpPr/>
          <p:nvPr/>
        </p:nvSpPr>
        <p:spPr>
          <a:xfrm>
            <a:off x="365760" y="3584448"/>
            <a:ext cx="8412480" cy="347472"/>
          </a:xfrm>
          <a:prstGeom prst="rect">
            <a:avLst/>
          </a:prstGeom>
          <a:solidFill>
            <a:srgbClr val="E8EFF5"/>
          </a:solidFill>
          <a:ln cap="flat" cmpd="sng" w="12700">
            <a:solidFill>
              <a:srgbClr val="CBD5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63" name="Google Shape;963;p25"/>
          <p:cNvSpPr/>
          <p:nvPr/>
        </p:nvSpPr>
        <p:spPr>
          <a:xfrm>
            <a:off x="438912" y="3639312"/>
            <a:ext cx="1847088" cy="237744"/>
          </a:xfrm>
          <a:prstGeom prst="rect">
            <a:avLst/>
          </a:prstGeom>
          <a:solidFill>
            <a:srgbClr val="F4F5F7"/>
          </a:solidFill>
          <a:ln cap="flat" cmpd="sng" w="12700">
            <a:solidFill>
              <a:srgbClr val="CBD5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64" name="Google Shape;964;p25"/>
          <p:cNvSpPr/>
          <p:nvPr/>
        </p:nvSpPr>
        <p:spPr>
          <a:xfrm>
            <a:off x="2313432" y="3639312"/>
            <a:ext cx="1078992" cy="237744"/>
          </a:xfrm>
          <a:prstGeom prst="rect">
            <a:avLst/>
          </a:prstGeom>
          <a:solidFill>
            <a:srgbClr val="F4F5F7"/>
          </a:solidFill>
          <a:ln cap="flat" cmpd="sng" w="12700">
            <a:solidFill>
              <a:srgbClr val="CBD5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65" name="Google Shape;965;p25"/>
          <p:cNvSpPr/>
          <p:nvPr/>
        </p:nvSpPr>
        <p:spPr>
          <a:xfrm>
            <a:off x="3456432" y="3639312"/>
            <a:ext cx="896112" cy="237744"/>
          </a:xfrm>
          <a:prstGeom prst="rect">
            <a:avLst/>
          </a:prstGeom>
          <a:solidFill>
            <a:srgbClr val="F4F5F7"/>
          </a:solidFill>
          <a:ln cap="flat" cmpd="sng" w="12700">
            <a:solidFill>
              <a:srgbClr val="CBD5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66" name="Google Shape;966;p25"/>
          <p:cNvSpPr/>
          <p:nvPr/>
        </p:nvSpPr>
        <p:spPr>
          <a:xfrm>
            <a:off x="4416552" y="3639312"/>
            <a:ext cx="4279392" cy="237744"/>
          </a:xfrm>
          <a:prstGeom prst="rect">
            <a:avLst/>
          </a:prstGeom>
          <a:solidFill>
            <a:srgbClr val="F4F5F7"/>
          </a:solidFill>
          <a:ln cap="flat" cmpd="sng" w="12700">
            <a:solidFill>
              <a:srgbClr val="CBD5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67" name="Google Shape;967;p25"/>
          <p:cNvSpPr/>
          <p:nvPr/>
        </p:nvSpPr>
        <p:spPr>
          <a:xfrm>
            <a:off x="365760" y="3986784"/>
            <a:ext cx="8412480" cy="347472"/>
          </a:xfrm>
          <a:prstGeom prst="rect">
            <a:avLst/>
          </a:prstGeom>
          <a:solidFill>
            <a:srgbClr val="F0F4F8"/>
          </a:solidFill>
          <a:ln cap="flat" cmpd="sng" w="12700">
            <a:solidFill>
              <a:srgbClr val="CBD5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68" name="Google Shape;968;p25"/>
          <p:cNvSpPr/>
          <p:nvPr/>
        </p:nvSpPr>
        <p:spPr>
          <a:xfrm>
            <a:off x="438912" y="4041648"/>
            <a:ext cx="1847088" cy="237744"/>
          </a:xfrm>
          <a:prstGeom prst="rect">
            <a:avLst/>
          </a:prstGeom>
          <a:solidFill>
            <a:srgbClr val="F4F5F7"/>
          </a:solidFill>
          <a:ln cap="flat" cmpd="sng" w="12700">
            <a:solidFill>
              <a:srgbClr val="CBD5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69" name="Google Shape;969;p25"/>
          <p:cNvSpPr/>
          <p:nvPr/>
        </p:nvSpPr>
        <p:spPr>
          <a:xfrm>
            <a:off x="2313432" y="4041648"/>
            <a:ext cx="1078992" cy="237744"/>
          </a:xfrm>
          <a:prstGeom prst="rect">
            <a:avLst/>
          </a:prstGeom>
          <a:solidFill>
            <a:srgbClr val="F4F5F7"/>
          </a:solidFill>
          <a:ln cap="flat" cmpd="sng" w="12700">
            <a:solidFill>
              <a:srgbClr val="CBD5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70" name="Google Shape;970;p25"/>
          <p:cNvSpPr/>
          <p:nvPr/>
        </p:nvSpPr>
        <p:spPr>
          <a:xfrm>
            <a:off x="3456432" y="4041648"/>
            <a:ext cx="896112" cy="237744"/>
          </a:xfrm>
          <a:prstGeom prst="rect">
            <a:avLst/>
          </a:prstGeom>
          <a:solidFill>
            <a:srgbClr val="F4F5F7"/>
          </a:solidFill>
          <a:ln cap="flat" cmpd="sng" w="12700">
            <a:solidFill>
              <a:srgbClr val="CBD5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71" name="Google Shape;971;p25"/>
          <p:cNvSpPr/>
          <p:nvPr/>
        </p:nvSpPr>
        <p:spPr>
          <a:xfrm>
            <a:off x="4416552" y="4041648"/>
            <a:ext cx="4279392" cy="237744"/>
          </a:xfrm>
          <a:prstGeom prst="rect">
            <a:avLst/>
          </a:prstGeom>
          <a:solidFill>
            <a:srgbClr val="F4F5F7"/>
          </a:solidFill>
          <a:ln cap="flat" cmpd="sng" w="12700">
            <a:solidFill>
              <a:srgbClr val="CBD5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72" name="Google Shape;972;p25"/>
          <p:cNvSpPr/>
          <p:nvPr/>
        </p:nvSpPr>
        <p:spPr>
          <a:xfrm>
            <a:off x="365760" y="4389120"/>
            <a:ext cx="8412480" cy="347472"/>
          </a:xfrm>
          <a:prstGeom prst="rect">
            <a:avLst/>
          </a:prstGeom>
          <a:solidFill>
            <a:srgbClr val="E8EFF5"/>
          </a:solidFill>
          <a:ln cap="flat" cmpd="sng" w="12700">
            <a:solidFill>
              <a:srgbClr val="CBD5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73" name="Google Shape;973;p25"/>
          <p:cNvSpPr/>
          <p:nvPr/>
        </p:nvSpPr>
        <p:spPr>
          <a:xfrm>
            <a:off x="438912" y="4443984"/>
            <a:ext cx="1847088" cy="237744"/>
          </a:xfrm>
          <a:prstGeom prst="rect">
            <a:avLst/>
          </a:prstGeom>
          <a:solidFill>
            <a:srgbClr val="F4F5F7"/>
          </a:solidFill>
          <a:ln cap="flat" cmpd="sng" w="12700">
            <a:solidFill>
              <a:srgbClr val="CBD5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74" name="Google Shape;974;p25"/>
          <p:cNvSpPr/>
          <p:nvPr/>
        </p:nvSpPr>
        <p:spPr>
          <a:xfrm>
            <a:off x="2313432" y="4443984"/>
            <a:ext cx="1078992" cy="237744"/>
          </a:xfrm>
          <a:prstGeom prst="rect">
            <a:avLst/>
          </a:prstGeom>
          <a:solidFill>
            <a:srgbClr val="F4F5F7"/>
          </a:solidFill>
          <a:ln cap="flat" cmpd="sng" w="12700">
            <a:solidFill>
              <a:srgbClr val="CBD5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75" name="Google Shape;975;p25"/>
          <p:cNvSpPr/>
          <p:nvPr/>
        </p:nvSpPr>
        <p:spPr>
          <a:xfrm>
            <a:off x="3456432" y="4443984"/>
            <a:ext cx="896112" cy="237744"/>
          </a:xfrm>
          <a:prstGeom prst="rect">
            <a:avLst/>
          </a:prstGeom>
          <a:solidFill>
            <a:srgbClr val="F4F5F7"/>
          </a:solidFill>
          <a:ln cap="flat" cmpd="sng" w="12700">
            <a:solidFill>
              <a:srgbClr val="CBD5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76" name="Google Shape;976;p25"/>
          <p:cNvSpPr/>
          <p:nvPr/>
        </p:nvSpPr>
        <p:spPr>
          <a:xfrm>
            <a:off x="4416552" y="4443984"/>
            <a:ext cx="4279392" cy="237744"/>
          </a:xfrm>
          <a:prstGeom prst="rect">
            <a:avLst/>
          </a:prstGeom>
          <a:solidFill>
            <a:srgbClr val="F4F5F7"/>
          </a:solidFill>
          <a:ln cap="flat" cmpd="sng" w="12700">
            <a:solidFill>
              <a:srgbClr val="CBD5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77" name="Google Shape;977;p25"/>
          <p:cNvSpPr/>
          <p:nvPr/>
        </p:nvSpPr>
        <p:spPr>
          <a:xfrm>
            <a:off x="365760" y="4892040"/>
            <a:ext cx="8412480" cy="201168"/>
          </a:xfrm>
          <a:prstGeom prst="rect">
            <a:avLst/>
          </a:prstGeom>
          <a:solidFill>
            <a:srgbClr val="EBF8F2"/>
          </a:solidFill>
          <a:ln cap="flat" cmpd="sng" w="12700">
            <a:solidFill>
              <a:srgbClr val="00C27C"/>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78" name="Google Shape;978;p25"/>
          <p:cNvSpPr/>
          <p:nvPr/>
        </p:nvSpPr>
        <p:spPr>
          <a:xfrm>
            <a:off x="502920" y="4910328"/>
            <a:ext cx="8229600" cy="164592"/>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00A869"/>
              </a:buClr>
              <a:buSzPts val="1000"/>
              <a:buFont typeface="Arial"/>
              <a:buNone/>
            </a:pPr>
            <a:r>
              <a:rPr b="1" i="0" lang="en-US" sz="1000" u="none" cap="none" strike="noStrike">
                <a:solidFill>
                  <a:srgbClr val="00A869"/>
                </a:solidFill>
                <a:latin typeface="Arial"/>
                <a:ea typeface="Arial"/>
                <a:cs typeface="Arial"/>
                <a:sym typeface="Arial"/>
              </a:rPr>
              <a:t>📌  If you can only do three things in the first 90 days: (1) enrich the TAM, (2) activate 3 signals, (3) get 10 Tier 1 accounts in sequence.</a:t>
            </a:r>
            <a:endParaRPr b="0" i="0" sz="1000" u="none" cap="none" strike="noStrike">
              <a:solidFill>
                <a:schemeClr val="dk1"/>
              </a:solidFill>
              <a:latin typeface="Calibri"/>
              <a:ea typeface="Calibri"/>
              <a:cs typeface="Calibri"/>
              <a:sym typeface="Calibri"/>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983" name="Shape 983"/>
        <p:cNvGrpSpPr/>
        <p:nvPr/>
      </p:nvGrpSpPr>
      <p:grpSpPr>
        <a:xfrm>
          <a:off x="0" y="0"/>
          <a:ext cx="0" cy="0"/>
          <a:chOff x="0" y="0"/>
          <a:chExt cx="0" cy="0"/>
        </a:xfrm>
      </p:grpSpPr>
      <p:sp>
        <p:nvSpPr>
          <p:cNvPr id="984" name="Google Shape;984;p26"/>
          <p:cNvSpPr/>
          <p:nvPr/>
        </p:nvSpPr>
        <p:spPr>
          <a:xfrm>
            <a:off x="0" y="0"/>
            <a:ext cx="9144000" cy="749808"/>
          </a:xfrm>
          <a:prstGeom prst="rect">
            <a:avLst/>
          </a:prstGeom>
          <a:solidFill>
            <a:srgbClr val="0D0D2B"/>
          </a:solidFill>
          <a:ln cap="flat" cmpd="sng" w="12700">
            <a:solidFill>
              <a:srgbClr val="0D0D2B"/>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85" name="Google Shape;985;p26"/>
          <p:cNvSpPr/>
          <p:nvPr/>
        </p:nvSpPr>
        <p:spPr>
          <a:xfrm>
            <a:off x="365760" y="109728"/>
            <a:ext cx="6400800" cy="329184"/>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FFFFFF"/>
              </a:buClr>
              <a:buSzPts val="1600"/>
              <a:buFont typeface="Arial Black"/>
              <a:buNone/>
            </a:pPr>
            <a:r>
              <a:rPr b="1" i="0" lang="en-US" sz="1600" u="none" cap="none" strike="noStrike">
                <a:solidFill>
                  <a:srgbClr val="FFFFFF"/>
                </a:solidFill>
                <a:latin typeface="Arial Black"/>
                <a:ea typeface="Arial Black"/>
                <a:cs typeface="Arial Black"/>
                <a:sym typeface="Arial Black"/>
              </a:rPr>
              <a:t>Reflection Questions — Deliverable 1  [Section 5]</a:t>
            </a:r>
            <a:endParaRPr b="0" i="0" sz="1600" u="none" cap="none" strike="noStrike">
              <a:solidFill>
                <a:schemeClr val="dk1"/>
              </a:solidFill>
              <a:latin typeface="Calibri"/>
              <a:ea typeface="Calibri"/>
              <a:cs typeface="Calibri"/>
              <a:sym typeface="Calibri"/>
            </a:endParaRPr>
          </a:p>
        </p:txBody>
      </p:sp>
      <p:sp>
        <p:nvSpPr>
          <p:cNvPr id="986" name="Google Shape;986;p26"/>
          <p:cNvSpPr/>
          <p:nvPr/>
        </p:nvSpPr>
        <p:spPr>
          <a:xfrm>
            <a:off x="365760" y="457200"/>
            <a:ext cx="6400800" cy="219456"/>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8492A6"/>
              </a:buClr>
              <a:buSzPts val="1100"/>
              <a:buFont typeface="Arial"/>
              <a:buNone/>
            </a:pPr>
            <a:r>
              <a:rPr b="0" i="0" lang="en-US" sz="1100" u="none" cap="none" strike="noStrike">
                <a:solidFill>
                  <a:srgbClr val="8492A6"/>
                </a:solidFill>
                <a:latin typeface="Arial"/>
                <a:ea typeface="Arial"/>
                <a:cs typeface="Arial"/>
                <a:sym typeface="Arial"/>
              </a:rPr>
              <a:t>Deliverable 1 · Due Before Session 4</a:t>
            </a:r>
            <a:endParaRPr b="0" i="0" sz="1100" u="none" cap="none" strike="noStrike">
              <a:solidFill>
                <a:schemeClr val="dk1"/>
              </a:solidFill>
              <a:latin typeface="Calibri"/>
              <a:ea typeface="Calibri"/>
              <a:cs typeface="Calibri"/>
              <a:sym typeface="Calibri"/>
            </a:endParaRPr>
          </a:p>
        </p:txBody>
      </p:sp>
      <p:sp>
        <p:nvSpPr>
          <p:cNvPr id="987" name="Google Shape;987;p26"/>
          <p:cNvSpPr/>
          <p:nvPr/>
        </p:nvSpPr>
        <p:spPr>
          <a:xfrm>
            <a:off x="7406640" y="109728"/>
            <a:ext cx="1371600" cy="384048"/>
          </a:xfrm>
          <a:prstGeom prst="roundRect">
            <a:avLst>
              <a:gd fmla="val 9524" name="adj"/>
            </a:avLst>
          </a:prstGeom>
          <a:solidFill>
            <a:srgbClr val="F59E0B"/>
          </a:solidFill>
          <a:ln cap="flat" cmpd="sng" w="12700">
            <a:solidFill>
              <a:srgbClr val="F59E0B"/>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88" name="Google Shape;988;p26"/>
          <p:cNvSpPr/>
          <p:nvPr/>
        </p:nvSpPr>
        <p:spPr>
          <a:xfrm>
            <a:off x="7406640" y="109728"/>
            <a:ext cx="1371600" cy="384048"/>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Clr>
                <a:srgbClr val="FFFFFF"/>
              </a:buClr>
              <a:buSzPts val="900"/>
              <a:buFont typeface="Arial"/>
              <a:buNone/>
            </a:pPr>
            <a:r>
              <a:rPr b="1" i="0" lang="en-US" sz="900" u="none" cap="none" strike="noStrike">
                <a:solidFill>
                  <a:srgbClr val="FFFFFF"/>
                </a:solidFill>
                <a:latin typeface="Arial"/>
                <a:ea typeface="Arial"/>
                <a:cs typeface="Arial"/>
                <a:sym typeface="Arial"/>
              </a:rPr>
              <a:t>Deliverable 1</a:t>
            </a:r>
            <a:endParaRPr b="0" i="0" sz="900" u="none" cap="none" strike="noStrike">
              <a:solidFill>
                <a:schemeClr val="dk1"/>
              </a:solidFill>
              <a:latin typeface="Calibri"/>
              <a:ea typeface="Calibri"/>
              <a:cs typeface="Calibri"/>
              <a:sym typeface="Calibri"/>
            </a:endParaRPr>
          </a:p>
        </p:txBody>
      </p:sp>
      <p:sp>
        <p:nvSpPr>
          <p:cNvPr id="989" name="Google Shape;989;p26"/>
          <p:cNvSpPr/>
          <p:nvPr/>
        </p:nvSpPr>
        <p:spPr>
          <a:xfrm>
            <a:off x="365760" y="822960"/>
            <a:ext cx="8412480" cy="27432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8492A6"/>
              </a:buClr>
              <a:buSzPts val="1200"/>
              <a:buFont typeface="Arial"/>
              <a:buNone/>
            </a:pPr>
            <a:r>
              <a:rPr b="0" i="0" lang="en-US" sz="1200" u="none" cap="none" strike="noStrike">
                <a:solidFill>
                  <a:srgbClr val="8492A6"/>
                </a:solidFill>
                <a:latin typeface="Arial"/>
                <a:ea typeface="Arial"/>
                <a:cs typeface="Arial"/>
                <a:sym typeface="Arial"/>
              </a:rPr>
              <a:t>These questions are part of the graded submission. There are no right or wrong answers — they test whether your qualification logic is actually executable.</a:t>
            </a:r>
            <a:endParaRPr b="0" i="0" sz="1200" u="none" cap="none" strike="noStrike">
              <a:solidFill>
                <a:schemeClr val="dk1"/>
              </a:solidFill>
              <a:latin typeface="Calibri"/>
              <a:ea typeface="Calibri"/>
              <a:cs typeface="Calibri"/>
              <a:sym typeface="Calibri"/>
            </a:endParaRPr>
          </a:p>
        </p:txBody>
      </p:sp>
      <p:sp>
        <p:nvSpPr>
          <p:cNvPr id="990" name="Google Shape;990;p26"/>
          <p:cNvSpPr/>
          <p:nvPr/>
        </p:nvSpPr>
        <p:spPr>
          <a:xfrm>
            <a:off x="365760" y="1225296"/>
            <a:ext cx="329184" cy="329184"/>
          </a:xfrm>
          <a:prstGeom prst="ellipse">
            <a:avLst/>
          </a:prstGeom>
          <a:solidFill>
            <a:srgbClr val="F59E0B"/>
          </a:solidFill>
          <a:ln cap="flat" cmpd="sng" w="12700">
            <a:solidFill>
              <a:srgbClr val="F59E0B"/>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91" name="Google Shape;991;p26"/>
          <p:cNvSpPr/>
          <p:nvPr/>
        </p:nvSpPr>
        <p:spPr>
          <a:xfrm>
            <a:off x="365760" y="1225296"/>
            <a:ext cx="329184" cy="329184"/>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Clr>
                <a:srgbClr val="FFFFFF"/>
              </a:buClr>
              <a:buSzPts val="1200"/>
              <a:buFont typeface="Arial"/>
              <a:buNone/>
            </a:pPr>
            <a:r>
              <a:rPr b="1" i="0" lang="en-US" sz="1200" u="none" cap="none" strike="noStrike">
                <a:solidFill>
                  <a:srgbClr val="FFFFFF"/>
                </a:solidFill>
                <a:latin typeface="Arial"/>
                <a:ea typeface="Arial"/>
                <a:cs typeface="Arial"/>
                <a:sym typeface="Arial"/>
              </a:rPr>
              <a:t>01</a:t>
            </a:r>
            <a:endParaRPr b="0" i="0" sz="1200" u="none" cap="none" strike="noStrike">
              <a:solidFill>
                <a:schemeClr val="dk1"/>
              </a:solidFill>
              <a:latin typeface="Calibri"/>
              <a:ea typeface="Calibri"/>
              <a:cs typeface="Calibri"/>
              <a:sym typeface="Calibri"/>
            </a:endParaRPr>
          </a:p>
        </p:txBody>
      </p:sp>
      <p:sp>
        <p:nvSpPr>
          <p:cNvPr id="992" name="Google Shape;992;p26"/>
          <p:cNvSpPr/>
          <p:nvPr/>
        </p:nvSpPr>
        <p:spPr>
          <a:xfrm>
            <a:off x="804672" y="1207008"/>
            <a:ext cx="7973568" cy="384048"/>
          </a:xfrm>
          <a:prstGeom prst="rect">
            <a:avLst/>
          </a:prstGeom>
          <a:noFill/>
          <a:ln>
            <a:noFill/>
          </a:ln>
        </p:spPr>
        <p:txBody>
          <a:bodyPr anchorCtr="0" anchor="ctr" bIns="45700" lIns="91425" spcFirstLastPara="1" rIns="91425" wrap="square" tIns="45700">
            <a:noAutofit/>
          </a:bodyPr>
          <a:lstStyle/>
          <a:p>
            <a:pPr indent="0" lvl="0" marL="0" marR="0" rtl="0" algn="l">
              <a:lnSpc>
                <a:spcPct val="130000"/>
              </a:lnSpc>
              <a:spcBef>
                <a:spcPts val="0"/>
              </a:spcBef>
              <a:spcAft>
                <a:spcPts val="0"/>
              </a:spcAft>
              <a:buClr>
                <a:srgbClr val="1F2D3D"/>
              </a:buClr>
              <a:buSzPts val="1200"/>
              <a:buFont typeface="Arial"/>
              <a:buNone/>
            </a:pPr>
            <a:r>
              <a:rPr b="0" i="0" lang="en-US" sz="1200" u="none" cap="none" strike="noStrike">
                <a:solidFill>
                  <a:srgbClr val="1F2D3D"/>
                </a:solidFill>
                <a:latin typeface="Arial"/>
                <a:ea typeface="Arial"/>
                <a:cs typeface="Arial"/>
                <a:sym typeface="Arial"/>
              </a:rPr>
              <a:t>If you handed your company and contact datapoints to Clay as filter criteria, what percentage of your current CRM would survive the filter? Give your best estimate and explain your reasoning.</a:t>
            </a:r>
            <a:endParaRPr b="0" i="0" sz="1200" u="none" cap="none" strike="noStrike">
              <a:solidFill>
                <a:schemeClr val="dk1"/>
              </a:solidFill>
              <a:latin typeface="Calibri"/>
              <a:ea typeface="Calibri"/>
              <a:cs typeface="Calibri"/>
              <a:sym typeface="Calibri"/>
            </a:endParaRPr>
          </a:p>
        </p:txBody>
      </p:sp>
      <p:sp>
        <p:nvSpPr>
          <p:cNvPr id="993" name="Google Shape;993;p26"/>
          <p:cNvSpPr/>
          <p:nvPr/>
        </p:nvSpPr>
        <p:spPr>
          <a:xfrm>
            <a:off x="365760" y="1627632"/>
            <a:ext cx="8412480" cy="749808"/>
          </a:xfrm>
          <a:prstGeom prst="rect">
            <a:avLst/>
          </a:prstGeom>
          <a:solidFill>
            <a:srgbClr val="F0F4F8"/>
          </a:solidFill>
          <a:ln cap="flat" cmpd="sng" w="12700">
            <a:solidFill>
              <a:srgbClr val="CBD5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94" name="Google Shape;994;p26"/>
          <p:cNvSpPr/>
          <p:nvPr/>
        </p:nvSpPr>
        <p:spPr>
          <a:xfrm>
            <a:off x="365760" y="2505456"/>
            <a:ext cx="329184" cy="329184"/>
          </a:xfrm>
          <a:prstGeom prst="ellipse">
            <a:avLst/>
          </a:prstGeom>
          <a:solidFill>
            <a:srgbClr val="F59E0B"/>
          </a:solidFill>
          <a:ln cap="flat" cmpd="sng" w="12700">
            <a:solidFill>
              <a:srgbClr val="F59E0B"/>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95" name="Google Shape;995;p26"/>
          <p:cNvSpPr/>
          <p:nvPr/>
        </p:nvSpPr>
        <p:spPr>
          <a:xfrm>
            <a:off x="365760" y="2505456"/>
            <a:ext cx="329184" cy="329184"/>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Clr>
                <a:srgbClr val="FFFFFF"/>
              </a:buClr>
              <a:buSzPts val="1200"/>
              <a:buFont typeface="Arial"/>
              <a:buNone/>
            </a:pPr>
            <a:r>
              <a:rPr b="1" i="0" lang="en-US" sz="1200" u="none" cap="none" strike="noStrike">
                <a:solidFill>
                  <a:srgbClr val="FFFFFF"/>
                </a:solidFill>
                <a:latin typeface="Arial"/>
                <a:ea typeface="Arial"/>
                <a:cs typeface="Arial"/>
                <a:sym typeface="Arial"/>
              </a:rPr>
              <a:t>02</a:t>
            </a:r>
            <a:endParaRPr b="0" i="0" sz="1200" u="none" cap="none" strike="noStrike">
              <a:solidFill>
                <a:schemeClr val="dk1"/>
              </a:solidFill>
              <a:latin typeface="Calibri"/>
              <a:ea typeface="Calibri"/>
              <a:cs typeface="Calibri"/>
              <a:sym typeface="Calibri"/>
            </a:endParaRPr>
          </a:p>
        </p:txBody>
      </p:sp>
      <p:sp>
        <p:nvSpPr>
          <p:cNvPr id="996" name="Google Shape;996;p26"/>
          <p:cNvSpPr/>
          <p:nvPr/>
        </p:nvSpPr>
        <p:spPr>
          <a:xfrm>
            <a:off x="804672" y="2487168"/>
            <a:ext cx="7973568" cy="384048"/>
          </a:xfrm>
          <a:prstGeom prst="rect">
            <a:avLst/>
          </a:prstGeom>
          <a:noFill/>
          <a:ln>
            <a:noFill/>
          </a:ln>
        </p:spPr>
        <p:txBody>
          <a:bodyPr anchorCtr="0" anchor="ctr" bIns="45700" lIns="91425" spcFirstLastPara="1" rIns="91425" wrap="square" tIns="45700">
            <a:noAutofit/>
          </a:bodyPr>
          <a:lstStyle/>
          <a:p>
            <a:pPr indent="0" lvl="0" marL="0" marR="0" rtl="0" algn="l">
              <a:lnSpc>
                <a:spcPct val="130000"/>
              </a:lnSpc>
              <a:spcBef>
                <a:spcPts val="0"/>
              </a:spcBef>
              <a:spcAft>
                <a:spcPts val="0"/>
              </a:spcAft>
              <a:buClr>
                <a:srgbClr val="1F2D3D"/>
              </a:buClr>
              <a:buSzPts val="1200"/>
              <a:buFont typeface="Arial"/>
              <a:buNone/>
            </a:pPr>
            <a:r>
              <a:rPr b="0" i="0" lang="en-US" sz="1200" u="none" cap="none" strike="noStrike">
                <a:solidFill>
                  <a:srgbClr val="1F2D3D"/>
                </a:solidFill>
                <a:latin typeface="Arial"/>
                <a:ea typeface="Arial"/>
                <a:cs typeface="Arial"/>
                <a:sym typeface="Arial"/>
              </a:rPr>
              <a:t>Which of your buying triggers is most likely to generate false positives — accounts that look like they're in a buying moment but are not — and how would you filter them out?</a:t>
            </a:r>
            <a:endParaRPr b="0" i="0" sz="1200" u="none" cap="none" strike="noStrike">
              <a:solidFill>
                <a:schemeClr val="dk1"/>
              </a:solidFill>
              <a:latin typeface="Calibri"/>
              <a:ea typeface="Calibri"/>
              <a:cs typeface="Calibri"/>
              <a:sym typeface="Calibri"/>
            </a:endParaRPr>
          </a:p>
        </p:txBody>
      </p:sp>
      <p:sp>
        <p:nvSpPr>
          <p:cNvPr id="997" name="Google Shape;997;p26"/>
          <p:cNvSpPr/>
          <p:nvPr/>
        </p:nvSpPr>
        <p:spPr>
          <a:xfrm>
            <a:off x="365760" y="2907792"/>
            <a:ext cx="8412480" cy="749808"/>
          </a:xfrm>
          <a:prstGeom prst="rect">
            <a:avLst/>
          </a:prstGeom>
          <a:solidFill>
            <a:srgbClr val="F0F4F8"/>
          </a:solidFill>
          <a:ln cap="flat" cmpd="sng" w="12700">
            <a:solidFill>
              <a:srgbClr val="CBD5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98" name="Google Shape;998;p26"/>
          <p:cNvSpPr/>
          <p:nvPr/>
        </p:nvSpPr>
        <p:spPr>
          <a:xfrm>
            <a:off x="365760" y="3785616"/>
            <a:ext cx="329184" cy="329184"/>
          </a:xfrm>
          <a:prstGeom prst="ellipse">
            <a:avLst/>
          </a:prstGeom>
          <a:solidFill>
            <a:srgbClr val="F59E0B"/>
          </a:solidFill>
          <a:ln cap="flat" cmpd="sng" w="12700">
            <a:solidFill>
              <a:srgbClr val="F59E0B"/>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99" name="Google Shape;999;p26"/>
          <p:cNvSpPr/>
          <p:nvPr/>
        </p:nvSpPr>
        <p:spPr>
          <a:xfrm>
            <a:off x="365760" y="3785616"/>
            <a:ext cx="329184" cy="329184"/>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Clr>
                <a:srgbClr val="FFFFFF"/>
              </a:buClr>
              <a:buSzPts val="1200"/>
              <a:buFont typeface="Arial"/>
              <a:buNone/>
            </a:pPr>
            <a:r>
              <a:rPr b="1" i="0" lang="en-US" sz="1200" u="none" cap="none" strike="noStrike">
                <a:solidFill>
                  <a:srgbClr val="FFFFFF"/>
                </a:solidFill>
                <a:latin typeface="Arial"/>
                <a:ea typeface="Arial"/>
                <a:cs typeface="Arial"/>
                <a:sym typeface="Arial"/>
              </a:rPr>
              <a:t>03</a:t>
            </a:r>
            <a:endParaRPr b="0" i="0" sz="1200" u="none" cap="none" strike="noStrike">
              <a:solidFill>
                <a:schemeClr val="dk1"/>
              </a:solidFill>
              <a:latin typeface="Calibri"/>
              <a:ea typeface="Calibri"/>
              <a:cs typeface="Calibri"/>
              <a:sym typeface="Calibri"/>
            </a:endParaRPr>
          </a:p>
        </p:txBody>
      </p:sp>
      <p:sp>
        <p:nvSpPr>
          <p:cNvPr id="1000" name="Google Shape;1000;p26"/>
          <p:cNvSpPr/>
          <p:nvPr/>
        </p:nvSpPr>
        <p:spPr>
          <a:xfrm>
            <a:off x="804672" y="3767328"/>
            <a:ext cx="7973568" cy="384048"/>
          </a:xfrm>
          <a:prstGeom prst="rect">
            <a:avLst/>
          </a:prstGeom>
          <a:noFill/>
          <a:ln>
            <a:noFill/>
          </a:ln>
        </p:spPr>
        <p:txBody>
          <a:bodyPr anchorCtr="0" anchor="ctr" bIns="45700" lIns="91425" spcFirstLastPara="1" rIns="91425" wrap="square" tIns="45700">
            <a:noAutofit/>
          </a:bodyPr>
          <a:lstStyle/>
          <a:p>
            <a:pPr indent="0" lvl="0" marL="0" marR="0" rtl="0" algn="l">
              <a:lnSpc>
                <a:spcPct val="130000"/>
              </a:lnSpc>
              <a:spcBef>
                <a:spcPts val="0"/>
              </a:spcBef>
              <a:spcAft>
                <a:spcPts val="0"/>
              </a:spcAft>
              <a:buClr>
                <a:srgbClr val="1F2D3D"/>
              </a:buClr>
              <a:buSzPts val="1200"/>
              <a:buFont typeface="Arial"/>
              <a:buNone/>
            </a:pPr>
            <a:r>
              <a:rPr b="0" i="0" lang="en-US" sz="1200" u="none" cap="none" strike="noStrike">
                <a:solidFill>
                  <a:srgbClr val="1F2D3D"/>
                </a:solidFill>
                <a:latin typeface="Arial"/>
                <a:ea typeface="Arial"/>
                <a:cs typeface="Arial"/>
                <a:sym typeface="Arial"/>
              </a:rPr>
              <a:t>What is the one datapoint you wish you had but cannot currently source, and what would it unlock for your qualification model?</a:t>
            </a:r>
            <a:endParaRPr b="0" i="0" sz="1200" u="none" cap="none" strike="noStrike">
              <a:solidFill>
                <a:schemeClr val="dk1"/>
              </a:solidFill>
              <a:latin typeface="Calibri"/>
              <a:ea typeface="Calibri"/>
              <a:cs typeface="Calibri"/>
              <a:sym typeface="Calibri"/>
            </a:endParaRPr>
          </a:p>
        </p:txBody>
      </p:sp>
      <p:sp>
        <p:nvSpPr>
          <p:cNvPr id="1001" name="Google Shape;1001;p26"/>
          <p:cNvSpPr/>
          <p:nvPr/>
        </p:nvSpPr>
        <p:spPr>
          <a:xfrm>
            <a:off x="365760" y="4187952"/>
            <a:ext cx="8412480" cy="749808"/>
          </a:xfrm>
          <a:prstGeom prst="rect">
            <a:avLst/>
          </a:prstGeom>
          <a:solidFill>
            <a:srgbClr val="F0F4F8"/>
          </a:solidFill>
          <a:ln cap="flat" cmpd="sng" w="12700">
            <a:solidFill>
              <a:srgbClr val="CBD5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02" name="Google Shape;1002;p26"/>
          <p:cNvSpPr/>
          <p:nvPr/>
        </p:nvSpPr>
        <p:spPr>
          <a:xfrm>
            <a:off x="365760" y="4892040"/>
            <a:ext cx="8412480" cy="201168"/>
          </a:xfrm>
          <a:prstGeom prst="rect">
            <a:avLst/>
          </a:prstGeom>
          <a:solidFill>
            <a:srgbClr val="EBF8F2"/>
          </a:solidFill>
          <a:ln cap="flat" cmpd="sng" w="12700">
            <a:solidFill>
              <a:srgbClr val="00C27C"/>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03" name="Google Shape;1003;p26"/>
          <p:cNvSpPr/>
          <p:nvPr/>
        </p:nvSpPr>
        <p:spPr>
          <a:xfrm>
            <a:off x="502920" y="4910328"/>
            <a:ext cx="8229600" cy="164592"/>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00A869"/>
              </a:buClr>
              <a:buSzPts val="1000"/>
              <a:buFont typeface="Arial"/>
              <a:buNone/>
            </a:pPr>
            <a:r>
              <a:rPr b="1" i="0" lang="en-US" sz="1000" u="none" cap="none" strike="noStrike">
                <a:solidFill>
                  <a:srgbClr val="00A869"/>
                </a:solidFill>
                <a:latin typeface="Arial"/>
                <a:ea typeface="Arial"/>
                <a:cs typeface="Arial"/>
                <a:sym typeface="Arial"/>
              </a:rPr>
              <a:t>📌  Submit Deliverable 1 as a completed document — not these workbook pages. The template was shared in Session 2.</a:t>
            </a:r>
            <a:endParaRPr b="0" i="0" sz="1000" u="none" cap="none" strike="noStrike">
              <a:solidFill>
                <a:schemeClr val="dk1"/>
              </a:solidFill>
              <a:latin typeface="Calibri"/>
              <a:ea typeface="Calibri"/>
              <a:cs typeface="Calibri"/>
              <a:sym typeface="Calibri"/>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008" name="Shape 1008"/>
        <p:cNvGrpSpPr/>
        <p:nvPr/>
      </p:nvGrpSpPr>
      <p:grpSpPr>
        <a:xfrm>
          <a:off x="0" y="0"/>
          <a:ext cx="0" cy="0"/>
          <a:chOff x="0" y="0"/>
          <a:chExt cx="0" cy="0"/>
        </a:xfrm>
      </p:grpSpPr>
      <p:sp>
        <p:nvSpPr>
          <p:cNvPr id="1009" name="Google Shape;1009;p27"/>
          <p:cNvSpPr/>
          <p:nvPr/>
        </p:nvSpPr>
        <p:spPr>
          <a:xfrm>
            <a:off x="0" y="0"/>
            <a:ext cx="9144000" cy="749808"/>
          </a:xfrm>
          <a:prstGeom prst="rect">
            <a:avLst/>
          </a:prstGeom>
          <a:solidFill>
            <a:srgbClr val="0D0D2B"/>
          </a:solidFill>
          <a:ln cap="flat" cmpd="sng" w="12700">
            <a:solidFill>
              <a:srgbClr val="0D0D2B"/>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10" name="Google Shape;1010;p27"/>
          <p:cNvSpPr/>
          <p:nvPr/>
        </p:nvSpPr>
        <p:spPr>
          <a:xfrm>
            <a:off x="365760" y="109728"/>
            <a:ext cx="6400800" cy="329184"/>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FFFFFF"/>
              </a:buClr>
              <a:buSzPts val="1600"/>
              <a:buFont typeface="Arial Black"/>
              <a:buNone/>
            </a:pPr>
            <a:r>
              <a:rPr b="1" i="0" lang="en-US" sz="1600" u="none" cap="none" strike="noStrike">
                <a:solidFill>
                  <a:srgbClr val="FFFFFF"/>
                </a:solidFill>
                <a:latin typeface="Arial Black"/>
                <a:ea typeface="Arial Black"/>
                <a:cs typeface="Arial Black"/>
                <a:sym typeface="Arial Black"/>
              </a:rPr>
              <a:t>Reflection Questions — Deliverable 2  [Section 7]</a:t>
            </a:r>
            <a:endParaRPr b="0" i="0" sz="1600" u="none" cap="none" strike="noStrike">
              <a:solidFill>
                <a:schemeClr val="dk1"/>
              </a:solidFill>
              <a:latin typeface="Calibri"/>
              <a:ea typeface="Calibri"/>
              <a:cs typeface="Calibri"/>
              <a:sym typeface="Calibri"/>
            </a:endParaRPr>
          </a:p>
        </p:txBody>
      </p:sp>
      <p:sp>
        <p:nvSpPr>
          <p:cNvPr id="1011" name="Google Shape;1011;p27"/>
          <p:cNvSpPr/>
          <p:nvPr/>
        </p:nvSpPr>
        <p:spPr>
          <a:xfrm>
            <a:off x="365760" y="457200"/>
            <a:ext cx="6400800" cy="219456"/>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8492A6"/>
              </a:buClr>
              <a:buSzPts val="1100"/>
              <a:buFont typeface="Arial"/>
              <a:buNone/>
            </a:pPr>
            <a:r>
              <a:rPr b="0" i="0" lang="en-US" sz="1100" u="none" cap="none" strike="noStrike">
                <a:solidFill>
                  <a:srgbClr val="8492A6"/>
                </a:solidFill>
                <a:latin typeface="Arial"/>
                <a:ea typeface="Arial"/>
                <a:cs typeface="Arial"/>
                <a:sym typeface="Arial"/>
              </a:rPr>
              <a:t>Deliverable 2 · Due 1 Week After Session 5</a:t>
            </a:r>
            <a:endParaRPr b="0" i="0" sz="1100" u="none" cap="none" strike="noStrike">
              <a:solidFill>
                <a:schemeClr val="dk1"/>
              </a:solidFill>
              <a:latin typeface="Calibri"/>
              <a:ea typeface="Calibri"/>
              <a:cs typeface="Calibri"/>
              <a:sym typeface="Calibri"/>
            </a:endParaRPr>
          </a:p>
        </p:txBody>
      </p:sp>
      <p:sp>
        <p:nvSpPr>
          <p:cNvPr id="1012" name="Google Shape;1012;p27"/>
          <p:cNvSpPr/>
          <p:nvPr/>
        </p:nvSpPr>
        <p:spPr>
          <a:xfrm>
            <a:off x="7406640" y="109728"/>
            <a:ext cx="1371600" cy="384048"/>
          </a:xfrm>
          <a:prstGeom prst="roundRect">
            <a:avLst>
              <a:gd fmla="val 9524" name="adj"/>
            </a:avLst>
          </a:prstGeom>
          <a:solidFill>
            <a:srgbClr val="7C3AED"/>
          </a:solidFill>
          <a:ln cap="flat" cmpd="sng" w="12700">
            <a:solidFill>
              <a:srgbClr val="7C3AED"/>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13" name="Google Shape;1013;p27"/>
          <p:cNvSpPr/>
          <p:nvPr/>
        </p:nvSpPr>
        <p:spPr>
          <a:xfrm>
            <a:off x="7406640" y="109728"/>
            <a:ext cx="1371600" cy="384048"/>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Clr>
                <a:srgbClr val="FFFFFF"/>
              </a:buClr>
              <a:buSzPts val="900"/>
              <a:buFont typeface="Arial"/>
              <a:buNone/>
            </a:pPr>
            <a:r>
              <a:rPr b="1" i="0" lang="en-US" sz="900" u="none" cap="none" strike="noStrike">
                <a:solidFill>
                  <a:srgbClr val="FFFFFF"/>
                </a:solidFill>
                <a:latin typeface="Arial"/>
                <a:ea typeface="Arial"/>
                <a:cs typeface="Arial"/>
                <a:sym typeface="Arial"/>
              </a:rPr>
              <a:t>Deliverable 2</a:t>
            </a:r>
            <a:endParaRPr b="0" i="0" sz="900" u="none" cap="none" strike="noStrike">
              <a:solidFill>
                <a:schemeClr val="dk1"/>
              </a:solidFill>
              <a:latin typeface="Calibri"/>
              <a:ea typeface="Calibri"/>
              <a:cs typeface="Calibri"/>
              <a:sym typeface="Calibri"/>
            </a:endParaRPr>
          </a:p>
        </p:txBody>
      </p:sp>
      <p:sp>
        <p:nvSpPr>
          <p:cNvPr id="1014" name="Google Shape;1014;p27"/>
          <p:cNvSpPr/>
          <p:nvPr/>
        </p:nvSpPr>
        <p:spPr>
          <a:xfrm>
            <a:off x="365760" y="822960"/>
            <a:ext cx="8412480" cy="256032"/>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8492A6"/>
              </a:buClr>
              <a:buSzPts val="1200"/>
              <a:buFont typeface="Arial"/>
              <a:buNone/>
            </a:pPr>
            <a:r>
              <a:rPr b="0" i="0" lang="en-US" sz="1200" u="none" cap="none" strike="noStrike">
                <a:solidFill>
                  <a:srgbClr val="8492A6"/>
                </a:solidFill>
                <a:latin typeface="Arial"/>
                <a:ea typeface="Arial"/>
                <a:cs typeface="Arial"/>
                <a:sym typeface="Arial"/>
              </a:rPr>
              <a:t>These questions are reviewed before your certificate is issued. Be specific — vague answers won't pass.</a:t>
            </a:r>
            <a:endParaRPr b="0" i="0" sz="1200" u="none" cap="none" strike="noStrike">
              <a:solidFill>
                <a:schemeClr val="dk1"/>
              </a:solidFill>
              <a:latin typeface="Calibri"/>
              <a:ea typeface="Calibri"/>
              <a:cs typeface="Calibri"/>
              <a:sym typeface="Calibri"/>
            </a:endParaRPr>
          </a:p>
        </p:txBody>
      </p:sp>
      <p:sp>
        <p:nvSpPr>
          <p:cNvPr id="1015" name="Google Shape;1015;p27"/>
          <p:cNvSpPr/>
          <p:nvPr/>
        </p:nvSpPr>
        <p:spPr>
          <a:xfrm>
            <a:off x="365760" y="1188720"/>
            <a:ext cx="329184" cy="329184"/>
          </a:xfrm>
          <a:prstGeom prst="ellipse">
            <a:avLst/>
          </a:prstGeom>
          <a:solidFill>
            <a:srgbClr val="7C3AED"/>
          </a:solidFill>
          <a:ln cap="flat" cmpd="sng" w="12700">
            <a:solidFill>
              <a:srgbClr val="7C3AED"/>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16" name="Google Shape;1016;p27"/>
          <p:cNvSpPr/>
          <p:nvPr/>
        </p:nvSpPr>
        <p:spPr>
          <a:xfrm>
            <a:off x="365760" y="1188720"/>
            <a:ext cx="329184" cy="329184"/>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Clr>
                <a:srgbClr val="FFFFFF"/>
              </a:buClr>
              <a:buSzPts val="1200"/>
              <a:buFont typeface="Arial"/>
              <a:buNone/>
            </a:pPr>
            <a:r>
              <a:rPr b="1" i="0" lang="en-US" sz="1200" u="none" cap="none" strike="noStrike">
                <a:solidFill>
                  <a:srgbClr val="FFFFFF"/>
                </a:solidFill>
                <a:latin typeface="Arial"/>
                <a:ea typeface="Arial"/>
                <a:cs typeface="Arial"/>
                <a:sym typeface="Arial"/>
              </a:rPr>
              <a:t>01</a:t>
            </a:r>
            <a:endParaRPr b="0" i="0" sz="1200" u="none" cap="none" strike="noStrike">
              <a:solidFill>
                <a:schemeClr val="dk1"/>
              </a:solidFill>
              <a:latin typeface="Calibri"/>
              <a:ea typeface="Calibri"/>
              <a:cs typeface="Calibri"/>
              <a:sym typeface="Calibri"/>
            </a:endParaRPr>
          </a:p>
        </p:txBody>
      </p:sp>
      <p:sp>
        <p:nvSpPr>
          <p:cNvPr id="1017" name="Google Shape;1017;p27"/>
          <p:cNvSpPr/>
          <p:nvPr/>
        </p:nvSpPr>
        <p:spPr>
          <a:xfrm>
            <a:off x="804672" y="1170432"/>
            <a:ext cx="7973568" cy="402336"/>
          </a:xfrm>
          <a:prstGeom prst="rect">
            <a:avLst/>
          </a:prstGeom>
          <a:noFill/>
          <a:ln>
            <a:noFill/>
          </a:ln>
        </p:spPr>
        <p:txBody>
          <a:bodyPr anchorCtr="0" anchor="ctr" bIns="45700" lIns="91425" spcFirstLastPara="1" rIns="91425" wrap="square" tIns="45700">
            <a:noAutofit/>
          </a:bodyPr>
          <a:lstStyle/>
          <a:p>
            <a:pPr indent="0" lvl="0" marL="0" marR="0" rtl="0" algn="l">
              <a:lnSpc>
                <a:spcPct val="130000"/>
              </a:lnSpc>
              <a:spcBef>
                <a:spcPts val="0"/>
              </a:spcBef>
              <a:spcAft>
                <a:spcPts val="0"/>
              </a:spcAft>
              <a:buClr>
                <a:srgbClr val="1F2D3D"/>
              </a:buClr>
              <a:buSzPts val="1200"/>
              <a:buFont typeface="Arial"/>
              <a:buNone/>
            </a:pPr>
            <a:r>
              <a:rPr b="0" i="0" lang="en-US" sz="1200" u="none" cap="none" strike="noStrike">
                <a:solidFill>
                  <a:srgbClr val="1F2D3D"/>
                </a:solidFill>
                <a:latin typeface="Arial"/>
                <a:ea typeface="Arial"/>
                <a:cs typeface="Arial"/>
                <a:sym typeface="Arial"/>
              </a:rPr>
              <a:t>Which tier do you plan to activate first and why? Explain the business logic behind the sequencing decision.</a:t>
            </a:r>
            <a:endParaRPr b="0" i="0" sz="1200" u="none" cap="none" strike="noStrike">
              <a:solidFill>
                <a:schemeClr val="dk1"/>
              </a:solidFill>
              <a:latin typeface="Calibri"/>
              <a:ea typeface="Calibri"/>
              <a:cs typeface="Calibri"/>
              <a:sym typeface="Calibri"/>
            </a:endParaRPr>
          </a:p>
        </p:txBody>
      </p:sp>
      <p:sp>
        <p:nvSpPr>
          <p:cNvPr id="1018" name="Google Shape;1018;p27"/>
          <p:cNvSpPr/>
          <p:nvPr/>
        </p:nvSpPr>
        <p:spPr>
          <a:xfrm>
            <a:off x="365760" y="1609344"/>
            <a:ext cx="8412480" cy="731520"/>
          </a:xfrm>
          <a:prstGeom prst="rect">
            <a:avLst/>
          </a:prstGeom>
          <a:solidFill>
            <a:srgbClr val="F0F4F8"/>
          </a:solidFill>
          <a:ln cap="flat" cmpd="sng" w="12700">
            <a:solidFill>
              <a:srgbClr val="CBD5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19" name="Google Shape;1019;p27"/>
          <p:cNvSpPr/>
          <p:nvPr/>
        </p:nvSpPr>
        <p:spPr>
          <a:xfrm>
            <a:off x="365760" y="2468880"/>
            <a:ext cx="329184" cy="329184"/>
          </a:xfrm>
          <a:prstGeom prst="ellipse">
            <a:avLst/>
          </a:prstGeom>
          <a:solidFill>
            <a:srgbClr val="7C3AED"/>
          </a:solidFill>
          <a:ln cap="flat" cmpd="sng" w="12700">
            <a:solidFill>
              <a:srgbClr val="7C3AED"/>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20" name="Google Shape;1020;p27"/>
          <p:cNvSpPr/>
          <p:nvPr/>
        </p:nvSpPr>
        <p:spPr>
          <a:xfrm>
            <a:off x="365760" y="2468880"/>
            <a:ext cx="329184" cy="329184"/>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Clr>
                <a:srgbClr val="FFFFFF"/>
              </a:buClr>
              <a:buSzPts val="1200"/>
              <a:buFont typeface="Arial"/>
              <a:buNone/>
            </a:pPr>
            <a:r>
              <a:rPr b="1" i="0" lang="en-US" sz="1200" u="none" cap="none" strike="noStrike">
                <a:solidFill>
                  <a:srgbClr val="FFFFFF"/>
                </a:solidFill>
                <a:latin typeface="Arial"/>
                <a:ea typeface="Arial"/>
                <a:cs typeface="Arial"/>
                <a:sym typeface="Arial"/>
              </a:rPr>
              <a:t>02</a:t>
            </a:r>
            <a:endParaRPr b="0" i="0" sz="1200" u="none" cap="none" strike="noStrike">
              <a:solidFill>
                <a:schemeClr val="dk1"/>
              </a:solidFill>
              <a:latin typeface="Calibri"/>
              <a:ea typeface="Calibri"/>
              <a:cs typeface="Calibri"/>
              <a:sym typeface="Calibri"/>
            </a:endParaRPr>
          </a:p>
        </p:txBody>
      </p:sp>
      <p:sp>
        <p:nvSpPr>
          <p:cNvPr id="1021" name="Google Shape;1021;p27"/>
          <p:cNvSpPr/>
          <p:nvPr/>
        </p:nvSpPr>
        <p:spPr>
          <a:xfrm>
            <a:off x="804672" y="2450592"/>
            <a:ext cx="7973568" cy="402336"/>
          </a:xfrm>
          <a:prstGeom prst="rect">
            <a:avLst/>
          </a:prstGeom>
          <a:noFill/>
          <a:ln>
            <a:noFill/>
          </a:ln>
        </p:spPr>
        <p:txBody>
          <a:bodyPr anchorCtr="0" anchor="ctr" bIns="45700" lIns="91425" spcFirstLastPara="1" rIns="91425" wrap="square" tIns="45700">
            <a:noAutofit/>
          </a:bodyPr>
          <a:lstStyle/>
          <a:p>
            <a:pPr indent="0" lvl="0" marL="0" marR="0" rtl="0" algn="l">
              <a:lnSpc>
                <a:spcPct val="130000"/>
              </a:lnSpc>
              <a:spcBef>
                <a:spcPts val="0"/>
              </a:spcBef>
              <a:spcAft>
                <a:spcPts val="0"/>
              </a:spcAft>
              <a:buClr>
                <a:srgbClr val="1F2D3D"/>
              </a:buClr>
              <a:buSzPts val="1200"/>
              <a:buFont typeface="Arial"/>
              <a:buNone/>
            </a:pPr>
            <a:r>
              <a:rPr b="0" i="0" lang="en-US" sz="1200" u="none" cap="none" strike="noStrike">
                <a:solidFill>
                  <a:srgbClr val="1F2D3D"/>
                </a:solidFill>
                <a:latin typeface="Arial"/>
                <a:ea typeface="Arial"/>
                <a:cs typeface="Arial"/>
                <a:sym typeface="Arial"/>
              </a:rPr>
              <a:t>What is the biggest operational dependency standing between you and going live? Name the specific blocker — team, tool, data gap, or approval.</a:t>
            </a:r>
            <a:endParaRPr b="0" i="0" sz="1200" u="none" cap="none" strike="noStrike">
              <a:solidFill>
                <a:schemeClr val="dk1"/>
              </a:solidFill>
              <a:latin typeface="Calibri"/>
              <a:ea typeface="Calibri"/>
              <a:cs typeface="Calibri"/>
              <a:sym typeface="Calibri"/>
            </a:endParaRPr>
          </a:p>
        </p:txBody>
      </p:sp>
      <p:sp>
        <p:nvSpPr>
          <p:cNvPr id="1022" name="Google Shape;1022;p27"/>
          <p:cNvSpPr/>
          <p:nvPr/>
        </p:nvSpPr>
        <p:spPr>
          <a:xfrm>
            <a:off x="365760" y="2889504"/>
            <a:ext cx="8412480" cy="731520"/>
          </a:xfrm>
          <a:prstGeom prst="rect">
            <a:avLst/>
          </a:prstGeom>
          <a:solidFill>
            <a:srgbClr val="F0F4F8"/>
          </a:solidFill>
          <a:ln cap="flat" cmpd="sng" w="12700">
            <a:solidFill>
              <a:srgbClr val="CBD5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23" name="Google Shape;1023;p27"/>
          <p:cNvSpPr/>
          <p:nvPr/>
        </p:nvSpPr>
        <p:spPr>
          <a:xfrm>
            <a:off x="365760" y="3749040"/>
            <a:ext cx="329184" cy="329184"/>
          </a:xfrm>
          <a:prstGeom prst="ellipse">
            <a:avLst/>
          </a:prstGeom>
          <a:solidFill>
            <a:srgbClr val="7C3AED"/>
          </a:solidFill>
          <a:ln cap="flat" cmpd="sng" w="12700">
            <a:solidFill>
              <a:srgbClr val="7C3AED"/>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24" name="Google Shape;1024;p27"/>
          <p:cNvSpPr/>
          <p:nvPr/>
        </p:nvSpPr>
        <p:spPr>
          <a:xfrm>
            <a:off x="365760" y="3749040"/>
            <a:ext cx="329184" cy="329184"/>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Clr>
                <a:srgbClr val="FFFFFF"/>
              </a:buClr>
              <a:buSzPts val="1200"/>
              <a:buFont typeface="Arial"/>
              <a:buNone/>
            </a:pPr>
            <a:r>
              <a:rPr b="1" i="0" lang="en-US" sz="1200" u="none" cap="none" strike="noStrike">
                <a:solidFill>
                  <a:srgbClr val="FFFFFF"/>
                </a:solidFill>
                <a:latin typeface="Arial"/>
                <a:ea typeface="Arial"/>
                <a:cs typeface="Arial"/>
                <a:sym typeface="Arial"/>
              </a:rPr>
              <a:t>03</a:t>
            </a:r>
            <a:endParaRPr b="0" i="0" sz="1200" u="none" cap="none" strike="noStrike">
              <a:solidFill>
                <a:schemeClr val="dk1"/>
              </a:solidFill>
              <a:latin typeface="Calibri"/>
              <a:ea typeface="Calibri"/>
              <a:cs typeface="Calibri"/>
              <a:sym typeface="Calibri"/>
            </a:endParaRPr>
          </a:p>
        </p:txBody>
      </p:sp>
      <p:sp>
        <p:nvSpPr>
          <p:cNvPr id="1025" name="Google Shape;1025;p27"/>
          <p:cNvSpPr/>
          <p:nvPr/>
        </p:nvSpPr>
        <p:spPr>
          <a:xfrm>
            <a:off x="804672" y="3730752"/>
            <a:ext cx="7973568" cy="402336"/>
          </a:xfrm>
          <a:prstGeom prst="rect">
            <a:avLst/>
          </a:prstGeom>
          <a:noFill/>
          <a:ln>
            <a:noFill/>
          </a:ln>
        </p:spPr>
        <p:txBody>
          <a:bodyPr anchorCtr="0" anchor="ctr" bIns="45700" lIns="91425" spcFirstLastPara="1" rIns="91425" wrap="square" tIns="45700">
            <a:noAutofit/>
          </a:bodyPr>
          <a:lstStyle/>
          <a:p>
            <a:pPr indent="0" lvl="0" marL="0" marR="0" rtl="0" algn="l">
              <a:lnSpc>
                <a:spcPct val="130000"/>
              </a:lnSpc>
              <a:spcBef>
                <a:spcPts val="0"/>
              </a:spcBef>
              <a:spcAft>
                <a:spcPts val="0"/>
              </a:spcAft>
              <a:buClr>
                <a:srgbClr val="1F2D3D"/>
              </a:buClr>
              <a:buSzPts val="1200"/>
              <a:buFont typeface="Arial"/>
              <a:buNone/>
            </a:pPr>
            <a:r>
              <a:rPr b="0" i="0" lang="en-US" sz="1200" u="none" cap="none" strike="noStrike">
                <a:solidFill>
                  <a:srgbClr val="1F2D3D"/>
                </a:solidFill>
                <a:latin typeface="Arial"/>
                <a:ea typeface="Arial"/>
                <a:cs typeface="Arial"/>
                <a:sym typeface="Arial"/>
              </a:rPr>
              <a:t>How will you know after 30 days if the system is working? Name the 2–3 metrics you'll track and the threshold that would tell you to adjust.</a:t>
            </a:r>
            <a:endParaRPr b="0" i="0" sz="1200" u="none" cap="none" strike="noStrike">
              <a:solidFill>
                <a:schemeClr val="dk1"/>
              </a:solidFill>
              <a:latin typeface="Calibri"/>
              <a:ea typeface="Calibri"/>
              <a:cs typeface="Calibri"/>
              <a:sym typeface="Calibri"/>
            </a:endParaRPr>
          </a:p>
        </p:txBody>
      </p:sp>
      <p:sp>
        <p:nvSpPr>
          <p:cNvPr id="1026" name="Google Shape;1026;p27"/>
          <p:cNvSpPr/>
          <p:nvPr/>
        </p:nvSpPr>
        <p:spPr>
          <a:xfrm>
            <a:off x="365760" y="4169664"/>
            <a:ext cx="8412480" cy="731520"/>
          </a:xfrm>
          <a:prstGeom prst="rect">
            <a:avLst/>
          </a:prstGeom>
          <a:solidFill>
            <a:srgbClr val="F0F4F8"/>
          </a:solidFill>
          <a:ln cap="flat" cmpd="sng" w="12700">
            <a:solidFill>
              <a:srgbClr val="CBD5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27" name="Google Shape;1027;p27"/>
          <p:cNvSpPr/>
          <p:nvPr/>
        </p:nvSpPr>
        <p:spPr>
          <a:xfrm>
            <a:off x="365760" y="4892040"/>
            <a:ext cx="8412480" cy="201168"/>
          </a:xfrm>
          <a:prstGeom prst="rect">
            <a:avLst/>
          </a:prstGeom>
          <a:solidFill>
            <a:srgbClr val="EBF8F2"/>
          </a:solidFill>
          <a:ln cap="flat" cmpd="sng" w="12700">
            <a:solidFill>
              <a:srgbClr val="00C27C"/>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28" name="Google Shape;1028;p27"/>
          <p:cNvSpPr/>
          <p:nvPr/>
        </p:nvSpPr>
        <p:spPr>
          <a:xfrm>
            <a:off x="502920" y="4910328"/>
            <a:ext cx="8229600" cy="164592"/>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00A869"/>
              </a:buClr>
              <a:buSzPts val="1000"/>
              <a:buFont typeface="Arial"/>
              <a:buNone/>
            </a:pPr>
            <a:r>
              <a:rPr b="1" i="0" lang="en-US" sz="1000" u="none" cap="none" strike="noStrike">
                <a:solidFill>
                  <a:srgbClr val="00A869"/>
                </a:solidFill>
                <a:latin typeface="Arial"/>
                <a:ea typeface="Arial"/>
                <a:cs typeface="Arial"/>
                <a:sym typeface="Arial"/>
              </a:rPr>
              <a:t>📌  Submit Deliverable 2 using the template shared in Session 4. Certificate is issued after RevPartners team reviews your submission.</a:t>
            </a:r>
            <a:endParaRPr b="0" i="0" sz="1000" u="none" cap="none" strike="noStrike">
              <a:solidFill>
                <a:schemeClr val="dk1"/>
              </a:solidFill>
              <a:latin typeface="Calibri"/>
              <a:ea typeface="Calibri"/>
              <a:cs typeface="Calibri"/>
              <a:sym typeface="Calibri"/>
            </a:endParaRPr>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0D0D2B"/>
        </a:solidFill>
      </p:bgPr>
    </p:bg>
    <p:spTree>
      <p:nvGrpSpPr>
        <p:cNvPr id="1033" name="Shape 1033"/>
        <p:cNvGrpSpPr/>
        <p:nvPr/>
      </p:nvGrpSpPr>
      <p:grpSpPr>
        <a:xfrm>
          <a:off x="0" y="0"/>
          <a:ext cx="0" cy="0"/>
          <a:chOff x="0" y="0"/>
          <a:chExt cx="0" cy="0"/>
        </a:xfrm>
      </p:grpSpPr>
      <p:sp>
        <p:nvSpPr>
          <p:cNvPr id="1034" name="Google Shape;1034;p28"/>
          <p:cNvSpPr/>
          <p:nvPr/>
        </p:nvSpPr>
        <p:spPr>
          <a:xfrm>
            <a:off x="0" y="0"/>
            <a:ext cx="73152" cy="5143500"/>
          </a:xfrm>
          <a:prstGeom prst="rect">
            <a:avLst/>
          </a:prstGeom>
          <a:solidFill>
            <a:srgbClr val="00C27C"/>
          </a:solidFill>
          <a:ln cap="flat" cmpd="sng" w="12700">
            <a:solidFill>
              <a:srgbClr val="00C27C"/>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35" name="Google Shape;1035;p28"/>
          <p:cNvSpPr/>
          <p:nvPr/>
        </p:nvSpPr>
        <p:spPr>
          <a:xfrm>
            <a:off x="5029200" y="-914400"/>
            <a:ext cx="5943600" cy="5943600"/>
          </a:xfrm>
          <a:prstGeom prst="ellipse">
            <a:avLst/>
          </a:prstGeom>
          <a:solidFill>
            <a:srgbClr val="00C27C">
              <a:alpha val="7843"/>
            </a:srgbClr>
          </a:solidFill>
          <a:ln cap="flat" cmpd="sng" w="12700">
            <a:solidFill>
              <a:srgbClr val="00C27C"/>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36" name="Google Shape;1036;p28"/>
          <p:cNvSpPr/>
          <p:nvPr/>
        </p:nvSpPr>
        <p:spPr>
          <a:xfrm>
            <a:off x="-1371600" y="2286000"/>
            <a:ext cx="5029200" cy="5029200"/>
          </a:xfrm>
          <a:prstGeom prst="ellipse">
            <a:avLst/>
          </a:prstGeom>
          <a:solidFill>
            <a:srgbClr val="00C27C">
              <a:alpha val="7058"/>
            </a:srgbClr>
          </a:solidFill>
          <a:ln cap="flat" cmpd="sng" w="12700">
            <a:solidFill>
              <a:srgbClr val="00C27C"/>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37" name="Google Shape;1037;p28"/>
          <p:cNvSpPr/>
          <p:nvPr/>
        </p:nvSpPr>
        <p:spPr>
          <a:xfrm>
            <a:off x="548640" y="548640"/>
            <a:ext cx="8046720" cy="2468880"/>
          </a:xfrm>
          <a:prstGeom prst="rect">
            <a:avLst/>
          </a:prstGeom>
          <a:noFill/>
          <a:ln>
            <a:noFill/>
          </a:ln>
        </p:spPr>
        <p:txBody>
          <a:bodyPr anchorCtr="0" anchor="ctr" bIns="45700" lIns="91425" spcFirstLastPara="1" rIns="91425" wrap="square" tIns="45700">
            <a:noAutofit/>
          </a:bodyPr>
          <a:lstStyle/>
          <a:p>
            <a:pPr indent="0" lvl="0" marL="0" marR="0" rtl="0" algn="l">
              <a:lnSpc>
                <a:spcPct val="115000"/>
              </a:lnSpc>
              <a:spcBef>
                <a:spcPts val="0"/>
              </a:spcBef>
              <a:spcAft>
                <a:spcPts val="0"/>
              </a:spcAft>
              <a:buClr>
                <a:srgbClr val="FFFFFF"/>
              </a:buClr>
              <a:buSzPts val="4400"/>
              <a:buFont typeface="Arial Black"/>
              <a:buNone/>
            </a:pPr>
            <a:r>
              <a:rPr b="1" i="0" lang="en-US" sz="4400" u="none" cap="none" strike="noStrike">
                <a:solidFill>
                  <a:srgbClr val="FFFFFF"/>
                </a:solidFill>
                <a:latin typeface="Arial Black"/>
                <a:ea typeface="Arial Black"/>
                <a:cs typeface="Arial Black"/>
                <a:sym typeface="Arial Black"/>
              </a:rPr>
              <a:t>You have the framework.</a:t>
            </a:r>
            <a:endParaRPr b="0" i="0" sz="4400" u="none" cap="none" strike="noStrike">
              <a:solidFill>
                <a:schemeClr val="dk1"/>
              </a:solidFill>
              <a:latin typeface="Calibri"/>
              <a:ea typeface="Calibri"/>
              <a:cs typeface="Calibri"/>
              <a:sym typeface="Calibri"/>
            </a:endParaRPr>
          </a:p>
          <a:p>
            <a:pPr indent="0" lvl="0" marL="0" marR="0" rtl="0" algn="l">
              <a:lnSpc>
                <a:spcPct val="115000"/>
              </a:lnSpc>
              <a:spcBef>
                <a:spcPts val="0"/>
              </a:spcBef>
              <a:spcAft>
                <a:spcPts val="0"/>
              </a:spcAft>
              <a:buClr>
                <a:srgbClr val="FFFFFF"/>
              </a:buClr>
              <a:buSzPts val="4400"/>
              <a:buFont typeface="Arial Black"/>
              <a:buNone/>
            </a:pPr>
            <a:r>
              <a:rPr b="1" i="0" lang="en-US" sz="4400" u="none" cap="none" strike="noStrike">
                <a:solidFill>
                  <a:srgbClr val="FFFFFF"/>
                </a:solidFill>
                <a:latin typeface="Arial Black"/>
                <a:ea typeface="Arial Black"/>
                <a:cs typeface="Arial Black"/>
                <a:sym typeface="Arial Black"/>
              </a:rPr>
              <a:t>You have the build.</a:t>
            </a:r>
            <a:endParaRPr b="0" i="0" sz="4400" u="none" cap="none" strike="noStrike">
              <a:solidFill>
                <a:schemeClr val="dk1"/>
              </a:solidFill>
              <a:latin typeface="Calibri"/>
              <a:ea typeface="Calibri"/>
              <a:cs typeface="Calibri"/>
              <a:sym typeface="Calibri"/>
            </a:endParaRPr>
          </a:p>
          <a:p>
            <a:pPr indent="0" lvl="0" marL="0" marR="0" rtl="0" algn="l">
              <a:lnSpc>
                <a:spcPct val="115000"/>
              </a:lnSpc>
              <a:spcBef>
                <a:spcPts val="0"/>
              </a:spcBef>
              <a:spcAft>
                <a:spcPts val="0"/>
              </a:spcAft>
              <a:buClr>
                <a:srgbClr val="FFFFFF"/>
              </a:buClr>
              <a:buSzPts val="4400"/>
              <a:buFont typeface="Arial Black"/>
              <a:buNone/>
            </a:pPr>
            <a:r>
              <a:rPr b="1" i="0" lang="en-US" sz="4400" u="none" cap="none" strike="noStrike">
                <a:solidFill>
                  <a:srgbClr val="FFFFFF"/>
                </a:solidFill>
                <a:latin typeface="Arial Black"/>
                <a:ea typeface="Arial Black"/>
                <a:cs typeface="Arial Black"/>
                <a:sym typeface="Arial Black"/>
              </a:rPr>
              <a:t>Now run it.</a:t>
            </a:r>
            <a:endParaRPr b="0" i="0" sz="4400" u="none" cap="none" strike="noStrike">
              <a:solidFill>
                <a:schemeClr val="dk1"/>
              </a:solidFill>
              <a:latin typeface="Calibri"/>
              <a:ea typeface="Calibri"/>
              <a:cs typeface="Calibri"/>
              <a:sym typeface="Calibri"/>
            </a:endParaRPr>
          </a:p>
        </p:txBody>
      </p:sp>
      <p:sp>
        <p:nvSpPr>
          <p:cNvPr id="1038" name="Google Shape;1038;p28"/>
          <p:cNvSpPr/>
          <p:nvPr/>
        </p:nvSpPr>
        <p:spPr>
          <a:xfrm>
            <a:off x="548640" y="3246120"/>
            <a:ext cx="1920240" cy="640080"/>
          </a:xfrm>
          <a:prstGeom prst="rect">
            <a:avLst/>
          </a:prstGeom>
          <a:solidFill>
            <a:srgbClr val="1A1F4B"/>
          </a:solidFill>
          <a:ln cap="flat" cmpd="sng" w="12700">
            <a:solidFill>
              <a:srgbClr val="EF535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39" name="Google Shape;1039;p28"/>
          <p:cNvSpPr/>
          <p:nvPr/>
        </p:nvSpPr>
        <p:spPr>
          <a:xfrm>
            <a:off x="548640" y="3246120"/>
            <a:ext cx="1920240" cy="45720"/>
          </a:xfrm>
          <a:prstGeom prst="rect">
            <a:avLst/>
          </a:prstGeom>
          <a:solidFill>
            <a:srgbClr val="EF5350"/>
          </a:solidFill>
          <a:ln cap="flat" cmpd="sng" w="12700">
            <a:solidFill>
              <a:srgbClr val="EF535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40" name="Google Shape;1040;p28"/>
          <p:cNvSpPr/>
          <p:nvPr/>
        </p:nvSpPr>
        <p:spPr>
          <a:xfrm>
            <a:off x="640080" y="3310128"/>
            <a:ext cx="1737360" cy="219456"/>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FFFFFF"/>
              </a:buClr>
              <a:buSzPts val="1300"/>
              <a:buFont typeface="Arial Black"/>
              <a:buNone/>
            </a:pPr>
            <a:r>
              <a:rPr b="1" i="0" lang="en-US" sz="1300" u="none" cap="none" strike="noStrike">
                <a:solidFill>
                  <a:srgbClr val="FFFFFF"/>
                </a:solidFill>
                <a:latin typeface="Arial Black"/>
                <a:ea typeface="Arial Black"/>
                <a:cs typeface="Arial Black"/>
                <a:sym typeface="Arial Black"/>
              </a:rPr>
              <a:t>Dead TAM</a:t>
            </a:r>
            <a:endParaRPr b="0" i="0" sz="1300" u="none" cap="none" strike="noStrike">
              <a:solidFill>
                <a:schemeClr val="dk1"/>
              </a:solidFill>
              <a:latin typeface="Calibri"/>
              <a:ea typeface="Calibri"/>
              <a:cs typeface="Calibri"/>
              <a:sym typeface="Calibri"/>
            </a:endParaRPr>
          </a:p>
        </p:txBody>
      </p:sp>
      <p:sp>
        <p:nvSpPr>
          <p:cNvPr id="1041" name="Google Shape;1041;p28"/>
          <p:cNvSpPr/>
          <p:nvPr/>
        </p:nvSpPr>
        <p:spPr>
          <a:xfrm>
            <a:off x="640080" y="3538728"/>
            <a:ext cx="1737360" cy="256032"/>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EF5350"/>
              </a:buClr>
              <a:buSzPts val="1200"/>
              <a:buFont typeface="Arial"/>
              <a:buNone/>
            </a:pPr>
            <a:r>
              <a:rPr b="1" i="0" lang="en-US" sz="1200" u="none" cap="none" strike="noStrike">
                <a:solidFill>
                  <a:srgbClr val="EF5350"/>
                </a:solidFill>
                <a:latin typeface="Arial"/>
                <a:ea typeface="Arial"/>
                <a:cs typeface="Arial"/>
                <a:sym typeface="Arial"/>
              </a:rPr>
              <a:t>→ Fixed</a:t>
            </a:r>
            <a:endParaRPr b="0" i="0" sz="1200" u="none" cap="none" strike="noStrike">
              <a:solidFill>
                <a:schemeClr val="dk1"/>
              </a:solidFill>
              <a:latin typeface="Calibri"/>
              <a:ea typeface="Calibri"/>
              <a:cs typeface="Calibri"/>
              <a:sym typeface="Calibri"/>
            </a:endParaRPr>
          </a:p>
        </p:txBody>
      </p:sp>
      <p:sp>
        <p:nvSpPr>
          <p:cNvPr id="1042" name="Google Shape;1042;p28"/>
          <p:cNvSpPr/>
          <p:nvPr/>
        </p:nvSpPr>
        <p:spPr>
          <a:xfrm>
            <a:off x="2633472" y="3246120"/>
            <a:ext cx="1920240" cy="640080"/>
          </a:xfrm>
          <a:prstGeom prst="rect">
            <a:avLst/>
          </a:prstGeom>
          <a:solidFill>
            <a:srgbClr val="1A1F4B"/>
          </a:solidFill>
          <a:ln cap="flat" cmpd="sng" w="12700">
            <a:solidFill>
              <a:srgbClr val="F59E0B"/>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43" name="Google Shape;1043;p28"/>
          <p:cNvSpPr/>
          <p:nvPr/>
        </p:nvSpPr>
        <p:spPr>
          <a:xfrm>
            <a:off x="2633472" y="3246120"/>
            <a:ext cx="1920240" cy="45720"/>
          </a:xfrm>
          <a:prstGeom prst="rect">
            <a:avLst/>
          </a:prstGeom>
          <a:solidFill>
            <a:srgbClr val="F59E0B"/>
          </a:solidFill>
          <a:ln cap="flat" cmpd="sng" w="12700">
            <a:solidFill>
              <a:srgbClr val="F59E0B"/>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44" name="Google Shape;1044;p28"/>
          <p:cNvSpPr/>
          <p:nvPr/>
        </p:nvSpPr>
        <p:spPr>
          <a:xfrm>
            <a:off x="2724912" y="3310128"/>
            <a:ext cx="1737360" cy="219456"/>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FFFFFF"/>
              </a:buClr>
              <a:buSzPts val="1300"/>
              <a:buFont typeface="Arial Black"/>
              <a:buNone/>
            </a:pPr>
            <a:r>
              <a:rPr b="1" i="0" lang="en-US" sz="1300" u="none" cap="none" strike="noStrike">
                <a:solidFill>
                  <a:srgbClr val="FFFFFF"/>
                </a:solidFill>
                <a:latin typeface="Arial Black"/>
                <a:ea typeface="Arial Black"/>
                <a:cs typeface="Arial Black"/>
                <a:sym typeface="Arial Black"/>
              </a:rPr>
              <a:t>No Tier</a:t>
            </a:r>
            <a:endParaRPr b="0" i="0" sz="1300" u="none" cap="none" strike="noStrike">
              <a:solidFill>
                <a:schemeClr val="dk1"/>
              </a:solidFill>
              <a:latin typeface="Calibri"/>
              <a:ea typeface="Calibri"/>
              <a:cs typeface="Calibri"/>
              <a:sym typeface="Calibri"/>
            </a:endParaRPr>
          </a:p>
        </p:txBody>
      </p:sp>
      <p:sp>
        <p:nvSpPr>
          <p:cNvPr id="1045" name="Google Shape;1045;p28"/>
          <p:cNvSpPr/>
          <p:nvPr/>
        </p:nvSpPr>
        <p:spPr>
          <a:xfrm>
            <a:off x="2724912" y="3538728"/>
            <a:ext cx="1737360" cy="256032"/>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F59E0B"/>
              </a:buClr>
              <a:buSzPts val="1200"/>
              <a:buFont typeface="Arial"/>
              <a:buNone/>
            </a:pPr>
            <a:r>
              <a:rPr b="1" i="0" lang="en-US" sz="1200" u="none" cap="none" strike="noStrike">
                <a:solidFill>
                  <a:srgbClr val="F59E0B"/>
                </a:solidFill>
                <a:latin typeface="Arial"/>
                <a:ea typeface="Arial"/>
                <a:cs typeface="Arial"/>
                <a:sym typeface="Arial"/>
              </a:rPr>
              <a:t>→ Fixed</a:t>
            </a:r>
            <a:endParaRPr b="0" i="0" sz="1200" u="none" cap="none" strike="noStrike">
              <a:solidFill>
                <a:schemeClr val="dk1"/>
              </a:solidFill>
              <a:latin typeface="Calibri"/>
              <a:ea typeface="Calibri"/>
              <a:cs typeface="Calibri"/>
              <a:sym typeface="Calibri"/>
            </a:endParaRPr>
          </a:p>
        </p:txBody>
      </p:sp>
      <p:sp>
        <p:nvSpPr>
          <p:cNvPr id="1046" name="Google Shape;1046;p28"/>
          <p:cNvSpPr/>
          <p:nvPr/>
        </p:nvSpPr>
        <p:spPr>
          <a:xfrm>
            <a:off x="4718304" y="3246120"/>
            <a:ext cx="1920240" cy="640080"/>
          </a:xfrm>
          <a:prstGeom prst="rect">
            <a:avLst/>
          </a:prstGeom>
          <a:solidFill>
            <a:srgbClr val="1A1F4B"/>
          </a:solidFill>
          <a:ln cap="flat" cmpd="sng" w="12700">
            <a:solidFill>
              <a:srgbClr val="00C27C"/>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47" name="Google Shape;1047;p28"/>
          <p:cNvSpPr/>
          <p:nvPr/>
        </p:nvSpPr>
        <p:spPr>
          <a:xfrm>
            <a:off x="4718304" y="3246120"/>
            <a:ext cx="1920240" cy="45720"/>
          </a:xfrm>
          <a:prstGeom prst="rect">
            <a:avLst/>
          </a:prstGeom>
          <a:solidFill>
            <a:srgbClr val="00C27C"/>
          </a:solidFill>
          <a:ln cap="flat" cmpd="sng" w="12700">
            <a:solidFill>
              <a:srgbClr val="00C27C"/>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48" name="Google Shape;1048;p28"/>
          <p:cNvSpPr/>
          <p:nvPr/>
        </p:nvSpPr>
        <p:spPr>
          <a:xfrm>
            <a:off x="4809744" y="3310128"/>
            <a:ext cx="1737360" cy="219456"/>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FFFFFF"/>
              </a:buClr>
              <a:buSzPts val="1300"/>
              <a:buFont typeface="Arial Black"/>
              <a:buNone/>
            </a:pPr>
            <a:r>
              <a:rPr b="1" i="0" lang="en-US" sz="1300" u="none" cap="none" strike="noStrike">
                <a:solidFill>
                  <a:srgbClr val="FFFFFF"/>
                </a:solidFill>
                <a:latin typeface="Arial Black"/>
                <a:ea typeface="Arial Black"/>
                <a:cs typeface="Arial Black"/>
                <a:sym typeface="Arial Black"/>
              </a:rPr>
              <a:t>No Signal</a:t>
            </a:r>
            <a:endParaRPr b="0" i="0" sz="1300" u="none" cap="none" strike="noStrike">
              <a:solidFill>
                <a:schemeClr val="dk1"/>
              </a:solidFill>
              <a:latin typeface="Calibri"/>
              <a:ea typeface="Calibri"/>
              <a:cs typeface="Calibri"/>
              <a:sym typeface="Calibri"/>
            </a:endParaRPr>
          </a:p>
        </p:txBody>
      </p:sp>
      <p:sp>
        <p:nvSpPr>
          <p:cNvPr id="1049" name="Google Shape;1049;p28"/>
          <p:cNvSpPr/>
          <p:nvPr/>
        </p:nvSpPr>
        <p:spPr>
          <a:xfrm>
            <a:off x="4809744" y="3538728"/>
            <a:ext cx="1737360" cy="256032"/>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00C27C"/>
              </a:buClr>
              <a:buSzPts val="1200"/>
              <a:buFont typeface="Arial"/>
              <a:buNone/>
            </a:pPr>
            <a:r>
              <a:rPr b="1" i="0" lang="en-US" sz="1200" u="none" cap="none" strike="noStrike">
                <a:solidFill>
                  <a:srgbClr val="00C27C"/>
                </a:solidFill>
                <a:latin typeface="Arial"/>
                <a:ea typeface="Arial"/>
                <a:cs typeface="Arial"/>
                <a:sym typeface="Arial"/>
              </a:rPr>
              <a:t>→ Fixed</a:t>
            </a:r>
            <a:endParaRPr b="0" i="0" sz="1200" u="none" cap="none" strike="noStrike">
              <a:solidFill>
                <a:schemeClr val="dk1"/>
              </a:solidFill>
              <a:latin typeface="Calibri"/>
              <a:ea typeface="Calibri"/>
              <a:cs typeface="Calibri"/>
              <a:sym typeface="Calibri"/>
            </a:endParaRPr>
          </a:p>
        </p:txBody>
      </p:sp>
      <p:sp>
        <p:nvSpPr>
          <p:cNvPr id="1050" name="Google Shape;1050;p28"/>
          <p:cNvSpPr/>
          <p:nvPr/>
        </p:nvSpPr>
        <p:spPr>
          <a:xfrm>
            <a:off x="6803136" y="3246120"/>
            <a:ext cx="1920240" cy="640080"/>
          </a:xfrm>
          <a:prstGeom prst="rect">
            <a:avLst/>
          </a:prstGeom>
          <a:solidFill>
            <a:srgbClr val="1A1F4B"/>
          </a:solidFill>
          <a:ln cap="flat" cmpd="sng" w="12700">
            <a:solidFill>
              <a:srgbClr val="7C3AED"/>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51" name="Google Shape;1051;p28"/>
          <p:cNvSpPr/>
          <p:nvPr/>
        </p:nvSpPr>
        <p:spPr>
          <a:xfrm>
            <a:off x="6803136" y="3246120"/>
            <a:ext cx="1920240" cy="45720"/>
          </a:xfrm>
          <a:prstGeom prst="rect">
            <a:avLst/>
          </a:prstGeom>
          <a:solidFill>
            <a:srgbClr val="7C3AED"/>
          </a:solidFill>
          <a:ln cap="flat" cmpd="sng" w="12700">
            <a:solidFill>
              <a:srgbClr val="7C3AED"/>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52" name="Google Shape;1052;p28"/>
          <p:cNvSpPr/>
          <p:nvPr/>
        </p:nvSpPr>
        <p:spPr>
          <a:xfrm>
            <a:off x="6894576" y="3310128"/>
            <a:ext cx="1737360" cy="219456"/>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FFFFFF"/>
              </a:buClr>
              <a:buSzPts val="1300"/>
              <a:buFont typeface="Arial Black"/>
              <a:buNone/>
            </a:pPr>
            <a:r>
              <a:rPr b="1" i="0" lang="en-US" sz="1300" u="none" cap="none" strike="noStrike">
                <a:solidFill>
                  <a:srgbClr val="FFFFFF"/>
                </a:solidFill>
                <a:latin typeface="Arial Black"/>
                <a:ea typeface="Arial Black"/>
                <a:cs typeface="Arial Black"/>
                <a:sym typeface="Arial Black"/>
              </a:rPr>
              <a:t>No Owner</a:t>
            </a:r>
            <a:endParaRPr b="0" i="0" sz="1300" u="none" cap="none" strike="noStrike">
              <a:solidFill>
                <a:schemeClr val="dk1"/>
              </a:solidFill>
              <a:latin typeface="Calibri"/>
              <a:ea typeface="Calibri"/>
              <a:cs typeface="Calibri"/>
              <a:sym typeface="Calibri"/>
            </a:endParaRPr>
          </a:p>
        </p:txBody>
      </p:sp>
      <p:sp>
        <p:nvSpPr>
          <p:cNvPr id="1053" name="Google Shape;1053;p28"/>
          <p:cNvSpPr/>
          <p:nvPr/>
        </p:nvSpPr>
        <p:spPr>
          <a:xfrm>
            <a:off x="6894576" y="3538728"/>
            <a:ext cx="1737360" cy="256032"/>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7C3AED"/>
              </a:buClr>
              <a:buSzPts val="1200"/>
              <a:buFont typeface="Arial"/>
              <a:buNone/>
            </a:pPr>
            <a:r>
              <a:rPr b="1" i="0" lang="en-US" sz="1200" u="none" cap="none" strike="noStrike">
                <a:solidFill>
                  <a:srgbClr val="7C3AED"/>
                </a:solidFill>
                <a:latin typeface="Arial"/>
                <a:ea typeface="Arial"/>
                <a:cs typeface="Arial"/>
                <a:sym typeface="Arial"/>
              </a:rPr>
              <a:t>→ Fixed</a:t>
            </a:r>
            <a:endParaRPr b="0" i="0" sz="1200" u="none" cap="none" strike="noStrike">
              <a:solidFill>
                <a:schemeClr val="dk1"/>
              </a:solidFill>
              <a:latin typeface="Calibri"/>
              <a:ea typeface="Calibri"/>
              <a:cs typeface="Calibri"/>
              <a:sym typeface="Calibri"/>
            </a:endParaRPr>
          </a:p>
        </p:txBody>
      </p:sp>
      <p:sp>
        <p:nvSpPr>
          <p:cNvPr id="1054" name="Google Shape;1054;p28"/>
          <p:cNvSpPr/>
          <p:nvPr/>
        </p:nvSpPr>
        <p:spPr>
          <a:xfrm>
            <a:off x="914400" y="4059936"/>
            <a:ext cx="7315200" cy="32004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Clr>
                <a:srgbClr val="00C27C"/>
              </a:buClr>
              <a:buSzPts val="1500"/>
              <a:buFont typeface="Arial"/>
              <a:buNone/>
            </a:pPr>
            <a:r>
              <a:rPr b="1" i="0" lang="en-US" sz="1500" u="none" cap="none" strike="noStrike">
                <a:solidFill>
                  <a:srgbClr val="00C27C"/>
                </a:solidFill>
                <a:latin typeface="Arial"/>
                <a:ea typeface="Arial"/>
                <a:cs typeface="Arial"/>
                <a:sym typeface="Arial"/>
              </a:rPr>
              <a:t>Submit Deliverable 2. Earn your certificate. Go build pipeline.</a:t>
            </a:r>
            <a:endParaRPr b="0" i="0" sz="1500" u="none" cap="none" strike="noStrike">
              <a:solidFill>
                <a:schemeClr val="dk1"/>
              </a:solidFill>
              <a:latin typeface="Calibri"/>
              <a:ea typeface="Calibri"/>
              <a:cs typeface="Calibri"/>
              <a:sym typeface="Calibri"/>
            </a:endParaRPr>
          </a:p>
        </p:txBody>
      </p:sp>
      <p:sp>
        <p:nvSpPr>
          <p:cNvPr id="1055" name="Google Shape;1055;p28"/>
          <p:cNvSpPr/>
          <p:nvPr/>
        </p:nvSpPr>
        <p:spPr>
          <a:xfrm>
            <a:off x="0" y="4828032"/>
            <a:ext cx="9144000" cy="2286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Clr>
                <a:srgbClr val="8492A6"/>
              </a:buClr>
              <a:buSzPts val="1100"/>
              <a:buFont typeface="Arial"/>
              <a:buNone/>
            </a:pPr>
            <a:r>
              <a:rPr b="0" i="0" lang="en-US" sz="1100" u="none" cap="none" strike="noStrike">
                <a:solidFill>
                  <a:srgbClr val="8492A6"/>
                </a:solidFill>
                <a:latin typeface="Arial"/>
                <a:ea typeface="Arial"/>
                <a:cs typeface="Arial"/>
                <a:sym typeface="Arial"/>
              </a:rPr>
              <a:t>revpartners.io  ·  Allbound Academy</a:t>
            </a:r>
            <a:endParaRPr b="0" i="0" sz="1100" u="none" cap="none" strike="noStrike">
              <a:solidFill>
                <a:schemeClr val="dk1"/>
              </a:solidFill>
              <a:latin typeface="Calibri"/>
              <a:ea typeface="Calibri"/>
              <a:cs typeface="Calibri"/>
              <a:sym typeface="Calibri"/>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0D0D2B"/>
        </a:solidFill>
      </p:bgPr>
    </p:bg>
    <p:spTree>
      <p:nvGrpSpPr>
        <p:cNvPr id="80" name="Shape 80"/>
        <p:cNvGrpSpPr/>
        <p:nvPr/>
      </p:nvGrpSpPr>
      <p:grpSpPr>
        <a:xfrm>
          <a:off x="0" y="0"/>
          <a:ext cx="0" cy="0"/>
          <a:chOff x="0" y="0"/>
          <a:chExt cx="0" cy="0"/>
        </a:xfrm>
      </p:grpSpPr>
      <p:sp>
        <p:nvSpPr>
          <p:cNvPr id="81" name="Google Shape;81;p5"/>
          <p:cNvSpPr/>
          <p:nvPr/>
        </p:nvSpPr>
        <p:spPr>
          <a:xfrm>
            <a:off x="0" y="0"/>
            <a:ext cx="73152" cy="5143500"/>
          </a:xfrm>
          <a:prstGeom prst="rect">
            <a:avLst/>
          </a:prstGeom>
          <a:solidFill>
            <a:srgbClr val="EF5350"/>
          </a:solidFill>
          <a:ln cap="flat" cmpd="sng" w="12700">
            <a:solidFill>
              <a:srgbClr val="EF535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2" name="Google Shape;82;p5"/>
          <p:cNvSpPr/>
          <p:nvPr/>
        </p:nvSpPr>
        <p:spPr>
          <a:xfrm>
            <a:off x="5943600" y="1371600"/>
            <a:ext cx="5029200" cy="5029200"/>
          </a:xfrm>
          <a:prstGeom prst="ellipse">
            <a:avLst/>
          </a:prstGeom>
          <a:solidFill>
            <a:srgbClr val="EF5350">
              <a:alpha val="7058"/>
            </a:srgbClr>
          </a:solidFill>
          <a:ln cap="flat" cmpd="sng" w="12700">
            <a:solidFill>
              <a:srgbClr val="EF535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3" name="Google Shape;83;p5"/>
          <p:cNvSpPr/>
          <p:nvPr/>
        </p:nvSpPr>
        <p:spPr>
          <a:xfrm>
            <a:off x="548640" y="502920"/>
            <a:ext cx="4572000" cy="292608"/>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EF5350"/>
              </a:buClr>
              <a:buSzPts val="1100"/>
              <a:buFont typeface="Arial"/>
              <a:buNone/>
            </a:pPr>
            <a:r>
              <a:rPr b="1" i="0" lang="en-US" sz="1100" u="none" cap="none" strike="noStrike">
                <a:solidFill>
                  <a:srgbClr val="EF5350"/>
                </a:solidFill>
                <a:latin typeface="Arial"/>
                <a:ea typeface="Arial"/>
                <a:cs typeface="Arial"/>
                <a:sym typeface="Arial"/>
              </a:rPr>
              <a:t>SESSION 1</a:t>
            </a:r>
            <a:endParaRPr b="0" i="0" sz="1100" u="none" cap="none" strike="noStrike">
              <a:solidFill>
                <a:schemeClr val="dk1"/>
              </a:solidFill>
              <a:latin typeface="Calibri"/>
              <a:ea typeface="Calibri"/>
              <a:cs typeface="Calibri"/>
              <a:sym typeface="Calibri"/>
            </a:endParaRPr>
          </a:p>
        </p:txBody>
      </p:sp>
      <p:sp>
        <p:nvSpPr>
          <p:cNvPr id="84" name="Google Shape;84;p5"/>
          <p:cNvSpPr/>
          <p:nvPr/>
        </p:nvSpPr>
        <p:spPr>
          <a:xfrm>
            <a:off x="548640" y="868680"/>
            <a:ext cx="7772400" cy="100584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FFFFFF"/>
              </a:buClr>
              <a:buSzPts val="4800"/>
              <a:buFont typeface="Arial Black"/>
              <a:buNone/>
            </a:pPr>
            <a:r>
              <a:rPr b="1" i="0" lang="en-US" sz="4800" u="none" cap="none" strike="noStrike">
                <a:solidFill>
                  <a:srgbClr val="FFFFFF"/>
                </a:solidFill>
                <a:latin typeface="Arial Black"/>
                <a:ea typeface="Arial Black"/>
                <a:cs typeface="Arial Black"/>
                <a:sym typeface="Arial Black"/>
              </a:rPr>
              <a:t>What Is Allbound?</a:t>
            </a:r>
            <a:endParaRPr b="0" i="0" sz="4800" u="none" cap="none" strike="noStrike">
              <a:solidFill>
                <a:schemeClr val="dk1"/>
              </a:solidFill>
              <a:latin typeface="Calibri"/>
              <a:ea typeface="Calibri"/>
              <a:cs typeface="Calibri"/>
              <a:sym typeface="Calibri"/>
            </a:endParaRPr>
          </a:p>
        </p:txBody>
      </p:sp>
      <p:sp>
        <p:nvSpPr>
          <p:cNvPr id="85" name="Google Shape;85;p5"/>
          <p:cNvSpPr/>
          <p:nvPr/>
        </p:nvSpPr>
        <p:spPr>
          <a:xfrm>
            <a:off x="548640" y="1965960"/>
            <a:ext cx="5486400" cy="36576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AABBCC"/>
              </a:buClr>
              <a:buSzPts val="2000"/>
              <a:buFont typeface="Arial"/>
              <a:buNone/>
            </a:pPr>
            <a:r>
              <a:rPr b="0" i="0" lang="en-US" sz="2000" u="none" cap="none" strike="noStrike">
                <a:solidFill>
                  <a:srgbClr val="AABBCC"/>
                </a:solidFill>
                <a:latin typeface="Arial"/>
                <a:ea typeface="Arial"/>
                <a:cs typeface="Arial"/>
                <a:sym typeface="Arial"/>
              </a:rPr>
              <a:t>Diagnosis + Framework</a:t>
            </a:r>
            <a:endParaRPr b="0" i="0" sz="2000" u="none" cap="none" strike="noStrike">
              <a:solidFill>
                <a:schemeClr val="dk1"/>
              </a:solidFill>
              <a:latin typeface="Calibri"/>
              <a:ea typeface="Calibri"/>
              <a:cs typeface="Calibri"/>
              <a:sym typeface="Calibri"/>
            </a:endParaRPr>
          </a:p>
        </p:txBody>
      </p:sp>
      <p:sp>
        <p:nvSpPr>
          <p:cNvPr id="86" name="Google Shape;86;p5"/>
          <p:cNvSpPr/>
          <p:nvPr/>
        </p:nvSpPr>
        <p:spPr>
          <a:xfrm>
            <a:off x="548640" y="2487168"/>
            <a:ext cx="7772400" cy="1170432"/>
          </a:xfrm>
          <a:prstGeom prst="rect">
            <a:avLst/>
          </a:prstGeom>
          <a:solidFill>
            <a:srgbClr val="1A1F4B"/>
          </a:solidFill>
          <a:ln cap="flat" cmpd="sng" w="12700">
            <a:solidFill>
              <a:srgbClr val="2A306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7" name="Google Shape;87;p5"/>
          <p:cNvSpPr/>
          <p:nvPr/>
        </p:nvSpPr>
        <p:spPr>
          <a:xfrm>
            <a:off x="749808" y="2578608"/>
            <a:ext cx="4572000" cy="256032"/>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00C27C"/>
              </a:buClr>
              <a:buSzPts val="1100"/>
              <a:buFont typeface="Arial"/>
              <a:buNone/>
            </a:pPr>
            <a:r>
              <a:rPr b="1" i="0" lang="en-US" sz="1100" u="none" cap="none" strike="noStrike">
                <a:solidFill>
                  <a:srgbClr val="00C27C"/>
                </a:solidFill>
                <a:latin typeface="Arial"/>
                <a:ea typeface="Arial"/>
                <a:cs typeface="Arial"/>
                <a:sym typeface="Arial"/>
              </a:rPr>
              <a:t>In this section you will write:</a:t>
            </a:r>
            <a:endParaRPr b="0" i="0" sz="1100" u="none" cap="none" strike="noStrike">
              <a:solidFill>
                <a:schemeClr val="dk1"/>
              </a:solidFill>
              <a:latin typeface="Calibri"/>
              <a:ea typeface="Calibri"/>
              <a:cs typeface="Calibri"/>
              <a:sym typeface="Calibri"/>
            </a:endParaRPr>
          </a:p>
        </p:txBody>
      </p:sp>
      <p:sp>
        <p:nvSpPr>
          <p:cNvPr id="88" name="Google Shape;88;p5"/>
          <p:cNvSpPr/>
          <p:nvPr/>
        </p:nvSpPr>
        <p:spPr>
          <a:xfrm>
            <a:off x="749808" y="2907792"/>
            <a:ext cx="146304" cy="146304"/>
          </a:xfrm>
          <a:prstGeom prst="ellipse">
            <a:avLst/>
          </a:prstGeom>
          <a:solidFill>
            <a:srgbClr val="00C27C"/>
          </a:solidFill>
          <a:ln cap="flat" cmpd="sng" w="12700">
            <a:solidFill>
              <a:srgbClr val="00C27C"/>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9" name="Google Shape;89;p5"/>
          <p:cNvSpPr/>
          <p:nvPr/>
        </p:nvSpPr>
        <p:spPr>
          <a:xfrm>
            <a:off x="987552" y="2852928"/>
            <a:ext cx="7223760" cy="237744"/>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Clr>
                <a:srgbClr val="CCDDEE"/>
              </a:buClr>
              <a:buSzPts val="1200"/>
              <a:buFont typeface="Arial"/>
              <a:buNone/>
            </a:pPr>
            <a:r>
              <a:rPr lang="en-US" sz="1200">
                <a:solidFill>
                  <a:srgbClr val="CCDDEE"/>
                </a:solidFill>
              </a:rPr>
              <a:t>The specific gap(s) in your current GTM motion</a:t>
            </a:r>
            <a:endParaRPr sz="1200">
              <a:solidFill>
                <a:srgbClr val="CCDDEE"/>
              </a:solidFill>
            </a:endParaRPr>
          </a:p>
        </p:txBody>
      </p:sp>
      <p:sp>
        <p:nvSpPr>
          <p:cNvPr id="90" name="Google Shape;90;p5"/>
          <p:cNvSpPr/>
          <p:nvPr/>
        </p:nvSpPr>
        <p:spPr>
          <a:xfrm>
            <a:off x="749808" y="3182112"/>
            <a:ext cx="146304" cy="146304"/>
          </a:xfrm>
          <a:prstGeom prst="ellipse">
            <a:avLst/>
          </a:prstGeom>
          <a:solidFill>
            <a:srgbClr val="00C27C"/>
          </a:solidFill>
          <a:ln cap="flat" cmpd="sng" w="12700">
            <a:solidFill>
              <a:srgbClr val="00C27C"/>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1" name="Google Shape;91;p5"/>
          <p:cNvSpPr/>
          <p:nvPr/>
        </p:nvSpPr>
        <p:spPr>
          <a:xfrm>
            <a:off x="987552" y="3127248"/>
            <a:ext cx="7223760" cy="237744"/>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Clr>
                <a:srgbClr val="CCDDEE"/>
              </a:buClr>
              <a:buSzPts val="1200"/>
              <a:buFont typeface="Arial"/>
              <a:buNone/>
            </a:pPr>
            <a:r>
              <a:rPr lang="en-US" sz="1200">
                <a:solidFill>
                  <a:srgbClr val="CCDDEE"/>
                </a:solidFill>
              </a:rPr>
              <a:t>Boots in the ground research</a:t>
            </a:r>
            <a:endParaRPr sz="1200">
              <a:solidFill>
                <a:schemeClr val="dk1"/>
              </a:solidFill>
              <a:latin typeface="Calibri"/>
              <a:ea typeface="Calibri"/>
              <a:cs typeface="Calibri"/>
              <a:sym typeface="Calibri"/>
            </a:endParaRPr>
          </a:p>
        </p:txBody>
      </p:sp>
      <p:sp>
        <p:nvSpPr>
          <p:cNvPr id="92" name="Google Shape;92;p5"/>
          <p:cNvSpPr/>
          <p:nvPr/>
        </p:nvSpPr>
        <p:spPr>
          <a:xfrm>
            <a:off x="749808" y="3456432"/>
            <a:ext cx="146304" cy="146304"/>
          </a:xfrm>
          <a:prstGeom prst="ellipse">
            <a:avLst/>
          </a:prstGeom>
          <a:solidFill>
            <a:srgbClr val="00C27C"/>
          </a:solidFill>
          <a:ln cap="flat" cmpd="sng" w="12700">
            <a:solidFill>
              <a:srgbClr val="00C27C"/>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3" name="Google Shape;93;p5"/>
          <p:cNvSpPr/>
          <p:nvPr/>
        </p:nvSpPr>
        <p:spPr>
          <a:xfrm>
            <a:off x="987552" y="3401568"/>
            <a:ext cx="7223760" cy="237744"/>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CCDDEE"/>
              </a:buClr>
              <a:buSzPts val="1200"/>
              <a:buFont typeface="Arial"/>
              <a:buNone/>
            </a:pPr>
            <a:r>
              <a:rPr b="0" i="0" lang="en-US" sz="1200" u="none" cap="none" strike="noStrike">
                <a:solidFill>
                  <a:srgbClr val="CCDDEE"/>
                </a:solidFill>
                <a:latin typeface="Arial"/>
                <a:ea typeface="Arial"/>
                <a:cs typeface="Arial"/>
                <a:sym typeface="Arial"/>
              </a:rPr>
              <a:t>Your pre-work: current ICP, last 3 closed-won triggers, signals your reps use today</a:t>
            </a:r>
            <a:endParaRPr b="0" i="0" sz="1200" u="none" cap="none" strike="noStrike">
              <a:solidFill>
                <a:schemeClr val="dk1"/>
              </a:solidFill>
              <a:latin typeface="Calibri"/>
              <a:ea typeface="Calibri"/>
              <a:cs typeface="Calibri"/>
              <a:sym typeface="Calibri"/>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98" name="Shape 98"/>
        <p:cNvGrpSpPr/>
        <p:nvPr/>
      </p:nvGrpSpPr>
      <p:grpSpPr>
        <a:xfrm>
          <a:off x="0" y="0"/>
          <a:ext cx="0" cy="0"/>
          <a:chOff x="0" y="0"/>
          <a:chExt cx="0" cy="0"/>
        </a:xfrm>
      </p:grpSpPr>
      <p:sp>
        <p:nvSpPr>
          <p:cNvPr id="99" name="Google Shape;99;p6"/>
          <p:cNvSpPr/>
          <p:nvPr/>
        </p:nvSpPr>
        <p:spPr>
          <a:xfrm>
            <a:off x="0" y="0"/>
            <a:ext cx="9144000" cy="749808"/>
          </a:xfrm>
          <a:prstGeom prst="rect">
            <a:avLst/>
          </a:prstGeom>
          <a:solidFill>
            <a:srgbClr val="0D0D2B"/>
          </a:solidFill>
          <a:ln cap="flat" cmpd="sng" w="12700">
            <a:solidFill>
              <a:srgbClr val="0D0D2B"/>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0" name="Google Shape;100;p6"/>
          <p:cNvSpPr/>
          <p:nvPr/>
        </p:nvSpPr>
        <p:spPr>
          <a:xfrm>
            <a:off x="365760" y="109728"/>
            <a:ext cx="6400800" cy="329184"/>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FFFFFF"/>
              </a:buClr>
              <a:buSzPts val="1600"/>
              <a:buFont typeface="Arial Black"/>
              <a:buNone/>
            </a:pPr>
            <a:r>
              <a:rPr b="1" i="0" lang="en-US" sz="1600" u="none" cap="none" strike="noStrike">
                <a:solidFill>
                  <a:srgbClr val="FFFFFF"/>
                </a:solidFill>
                <a:latin typeface="Arial Black"/>
                <a:ea typeface="Arial Black"/>
                <a:cs typeface="Arial Black"/>
                <a:sym typeface="Arial Black"/>
              </a:rPr>
              <a:t>Your Allbound Diagnosis</a:t>
            </a:r>
            <a:endParaRPr b="0" i="0" sz="1600" u="none" cap="none" strike="noStrike">
              <a:solidFill>
                <a:schemeClr val="dk1"/>
              </a:solidFill>
              <a:latin typeface="Calibri"/>
              <a:ea typeface="Calibri"/>
              <a:cs typeface="Calibri"/>
              <a:sym typeface="Calibri"/>
            </a:endParaRPr>
          </a:p>
        </p:txBody>
      </p:sp>
      <p:sp>
        <p:nvSpPr>
          <p:cNvPr id="101" name="Google Shape;101;p6"/>
          <p:cNvSpPr/>
          <p:nvPr/>
        </p:nvSpPr>
        <p:spPr>
          <a:xfrm>
            <a:off x="365760" y="457200"/>
            <a:ext cx="6400800" cy="219456"/>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8492A6"/>
              </a:buClr>
              <a:buSzPts val="1100"/>
              <a:buFont typeface="Arial"/>
              <a:buNone/>
            </a:pPr>
            <a:r>
              <a:rPr b="0" i="0" lang="en-US" sz="1100" u="none" cap="none" strike="noStrike">
                <a:solidFill>
                  <a:srgbClr val="8492A6"/>
                </a:solidFill>
                <a:latin typeface="Arial"/>
                <a:ea typeface="Arial"/>
                <a:cs typeface="Arial"/>
                <a:sym typeface="Arial"/>
              </a:rPr>
              <a:t>Session 1 · What is Allbound?</a:t>
            </a:r>
            <a:endParaRPr b="0" i="0" sz="1100" u="none" cap="none" strike="noStrike">
              <a:solidFill>
                <a:schemeClr val="dk1"/>
              </a:solidFill>
              <a:latin typeface="Calibri"/>
              <a:ea typeface="Calibri"/>
              <a:cs typeface="Calibri"/>
              <a:sym typeface="Calibri"/>
            </a:endParaRPr>
          </a:p>
        </p:txBody>
      </p:sp>
      <p:sp>
        <p:nvSpPr>
          <p:cNvPr id="102" name="Google Shape;102;p6"/>
          <p:cNvSpPr/>
          <p:nvPr/>
        </p:nvSpPr>
        <p:spPr>
          <a:xfrm>
            <a:off x="7772400" y="109728"/>
            <a:ext cx="1005840" cy="384048"/>
          </a:xfrm>
          <a:prstGeom prst="roundRect">
            <a:avLst>
              <a:gd fmla="val 9524" name="adj"/>
            </a:avLst>
          </a:prstGeom>
          <a:solidFill>
            <a:srgbClr val="EF5350"/>
          </a:solidFill>
          <a:ln cap="flat" cmpd="sng" w="12700">
            <a:solidFill>
              <a:srgbClr val="EF535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3" name="Google Shape;103;p6"/>
          <p:cNvSpPr/>
          <p:nvPr/>
        </p:nvSpPr>
        <p:spPr>
          <a:xfrm>
            <a:off x="7772400" y="109728"/>
            <a:ext cx="1005840" cy="384048"/>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Clr>
                <a:srgbClr val="FFFFFF"/>
              </a:buClr>
              <a:buSzPts val="900"/>
              <a:buFont typeface="Arial"/>
              <a:buNone/>
            </a:pPr>
            <a:r>
              <a:rPr b="1" i="0" lang="en-US" sz="900" u="none" cap="none" strike="noStrike">
                <a:solidFill>
                  <a:srgbClr val="FFFFFF"/>
                </a:solidFill>
                <a:latin typeface="Arial"/>
                <a:ea typeface="Arial"/>
                <a:cs typeface="Arial"/>
                <a:sym typeface="Arial"/>
              </a:rPr>
              <a:t>Session 1</a:t>
            </a:r>
            <a:endParaRPr b="0" i="0" sz="900" u="none" cap="none" strike="noStrike">
              <a:solidFill>
                <a:schemeClr val="dk1"/>
              </a:solidFill>
              <a:latin typeface="Calibri"/>
              <a:ea typeface="Calibri"/>
              <a:cs typeface="Calibri"/>
              <a:sym typeface="Calibri"/>
            </a:endParaRPr>
          </a:p>
        </p:txBody>
      </p:sp>
      <p:sp>
        <p:nvSpPr>
          <p:cNvPr id="104" name="Google Shape;104;p6"/>
          <p:cNvSpPr/>
          <p:nvPr/>
        </p:nvSpPr>
        <p:spPr>
          <a:xfrm>
            <a:off x="365797" y="1254605"/>
            <a:ext cx="8412600" cy="25590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8492A6"/>
              </a:buClr>
              <a:buSzPts val="1200"/>
              <a:buFont typeface="Arial"/>
              <a:buNone/>
            </a:pPr>
            <a:r>
              <a:rPr b="0" i="0" lang="en-US" sz="1200" u="none" cap="none" strike="noStrike">
                <a:solidFill>
                  <a:srgbClr val="8492A6"/>
                </a:solidFill>
                <a:latin typeface="Arial"/>
                <a:ea typeface="Arial"/>
                <a:cs typeface="Arial"/>
                <a:sym typeface="Arial"/>
              </a:rPr>
              <a:t>Complete this self-assessment. Be honest — this is for you, not for review.</a:t>
            </a:r>
            <a:endParaRPr b="0" i="0" sz="1200" u="none" cap="none" strike="noStrike">
              <a:solidFill>
                <a:schemeClr val="dk1"/>
              </a:solidFill>
              <a:latin typeface="Calibri"/>
              <a:ea typeface="Calibri"/>
              <a:cs typeface="Calibri"/>
              <a:sym typeface="Calibri"/>
            </a:endParaRPr>
          </a:p>
        </p:txBody>
      </p:sp>
      <p:sp>
        <p:nvSpPr>
          <p:cNvPr id="105" name="Google Shape;105;p6"/>
          <p:cNvSpPr/>
          <p:nvPr/>
        </p:nvSpPr>
        <p:spPr>
          <a:xfrm>
            <a:off x="365797" y="1592933"/>
            <a:ext cx="8412600" cy="21960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00A869"/>
              </a:buClr>
              <a:buSzPts val="900"/>
              <a:buFont typeface="Arial"/>
              <a:buNone/>
            </a:pPr>
            <a:r>
              <a:rPr b="1" i="0" lang="en-US" sz="900" u="none" cap="none" strike="noStrike">
                <a:solidFill>
                  <a:srgbClr val="00A869"/>
                </a:solidFill>
                <a:latin typeface="Arial"/>
                <a:ea typeface="Arial"/>
                <a:cs typeface="Arial"/>
                <a:sym typeface="Arial"/>
              </a:rPr>
              <a:t>WHICH OF THESE DOES YOUR CURRENT GTM HAVE?</a:t>
            </a:r>
            <a:endParaRPr b="0" i="0" sz="900" u="none" cap="none" strike="noStrike">
              <a:solidFill>
                <a:schemeClr val="dk1"/>
              </a:solidFill>
              <a:latin typeface="Calibri"/>
              <a:ea typeface="Calibri"/>
              <a:cs typeface="Calibri"/>
              <a:sym typeface="Calibri"/>
            </a:endParaRPr>
          </a:p>
        </p:txBody>
      </p:sp>
      <p:sp>
        <p:nvSpPr>
          <p:cNvPr id="106" name="Google Shape;106;p6"/>
          <p:cNvSpPr/>
          <p:nvPr/>
        </p:nvSpPr>
        <p:spPr>
          <a:xfrm>
            <a:off x="365762" y="2162250"/>
            <a:ext cx="1993800" cy="1425300"/>
          </a:xfrm>
          <a:prstGeom prst="rect">
            <a:avLst/>
          </a:prstGeom>
          <a:solidFill>
            <a:srgbClr val="F4F5F7"/>
          </a:solidFill>
          <a:ln cap="flat" cmpd="sng" w="25250">
            <a:solidFill>
              <a:srgbClr val="EF5350"/>
            </a:solidFill>
            <a:prstDash val="solid"/>
            <a:round/>
            <a:headEnd len="sm" w="sm" type="none"/>
            <a:tailEnd len="sm" w="sm" type="none"/>
          </a:ln>
        </p:spPr>
        <p:txBody>
          <a:bodyPr anchorCtr="0" anchor="ctr" bIns="90875" lIns="90875" spcFirstLastPara="1" rIns="90875" wrap="square" tIns="90875">
            <a:noAutofit/>
          </a:bodyPr>
          <a:lstStyle/>
          <a:p>
            <a:pPr indent="0" lvl="0" marL="0" rtl="0" algn="l">
              <a:spcBef>
                <a:spcPts val="0"/>
              </a:spcBef>
              <a:spcAft>
                <a:spcPts val="0"/>
              </a:spcAft>
              <a:buNone/>
            </a:pPr>
            <a:r>
              <a:t/>
            </a:r>
            <a:endParaRPr/>
          </a:p>
        </p:txBody>
      </p:sp>
      <p:sp>
        <p:nvSpPr>
          <p:cNvPr id="107" name="Google Shape;107;p6"/>
          <p:cNvSpPr/>
          <p:nvPr/>
        </p:nvSpPr>
        <p:spPr>
          <a:xfrm>
            <a:off x="365762" y="2162250"/>
            <a:ext cx="1994100" cy="67800"/>
          </a:xfrm>
          <a:prstGeom prst="rect">
            <a:avLst/>
          </a:prstGeom>
          <a:solidFill>
            <a:srgbClr val="EF5350"/>
          </a:solidFill>
          <a:ln cap="flat" cmpd="sng" w="12625">
            <a:solidFill>
              <a:srgbClr val="EF5350"/>
            </a:solidFill>
            <a:prstDash val="solid"/>
            <a:round/>
            <a:headEnd len="sm" w="sm" type="none"/>
            <a:tailEnd len="sm" w="sm" type="none"/>
          </a:ln>
        </p:spPr>
        <p:txBody>
          <a:bodyPr anchorCtr="0" anchor="ctr" bIns="90875" lIns="90875" spcFirstLastPara="1" rIns="90875" wrap="square" tIns="90875">
            <a:noAutofit/>
          </a:bodyPr>
          <a:lstStyle/>
          <a:p>
            <a:pPr indent="0" lvl="0" marL="0" rtl="0" algn="l">
              <a:spcBef>
                <a:spcPts val="0"/>
              </a:spcBef>
              <a:spcAft>
                <a:spcPts val="0"/>
              </a:spcAft>
              <a:buNone/>
            </a:pPr>
            <a:r>
              <a:t/>
            </a:r>
            <a:endParaRPr/>
          </a:p>
        </p:txBody>
      </p:sp>
      <p:sp>
        <p:nvSpPr>
          <p:cNvPr id="108" name="Google Shape;108;p6"/>
          <p:cNvSpPr/>
          <p:nvPr/>
        </p:nvSpPr>
        <p:spPr>
          <a:xfrm>
            <a:off x="477065" y="2270852"/>
            <a:ext cx="1781100" cy="380100"/>
          </a:xfrm>
          <a:prstGeom prst="rect">
            <a:avLst/>
          </a:prstGeom>
          <a:noFill/>
          <a:ln>
            <a:noFill/>
          </a:ln>
        </p:spPr>
        <p:txBody>
          <a:bodyPr anchorCtr="0" anchor="ctr" bIns="45425" lIns="90875" spcFirstLastPara="1" rIns="90875" wrap="square" tIns="45425">
            <a:noAutofit/>
          </a:bodyPr>
          <a:lstStyle/>
          <a:p>
            <a:pPr indent="0" lvl="0" marL="0" marR="0" rtl="0" algn="l">
              <a:spcBef>
                <a:spcPts val="0"/>
              </a:spcBef>
              <a:spcAft>
                <a:spcPts val="0"/>
              </a:spcAft>
              <a:buClr>
                <a:srgbClr val="EF5350"/>
              </a:buClr>
              <a:buSzPts val="1292"/>
              <a:buFont typeface="Arial Black"/>
              <a:buNone/>
            </a:pPr>
            <a:r>
              <a:rPr b="1" i="0" lang="en-US" sz="1292" u="none" cap="none" strike="noStrike">
                <a:solidFill>
                  <a:srgbClr val="EF5350"/>
                </a:solidFill>
                <a:latin typeface="Arial Black"/>
                <a:ea typeface="Arial Black"/>
                <a:cs typeface="Arial Black"/>
                <a:sym typeface="Arial Black"/>
              </a:rPr>
              <a:t>Dead TAM</a:t>
            </a:r>
            <a:endParaRPr b="0" i="0" sz="1292" u="none" cap="none" strike="noStrike">
              <a:solidFill>
                <a:schemeClr val="dk1"/>
              </a:solidFill>
              <a:latin typeface="Calibri"/>
              <a:ea typeface="Calibri"/>
              <a:cs typeface="Calibri"/>
              <a:sym typeface="Calibri"/>
            </a:endParaRPr>
          </a:p>
        </p:txBody>
      </p:sp>
      <p:sp>
        <p:nvSpPr>
          <p:cNvPr id="109" name="Google Shape;109;p6"/>
          <p:cNvSpPr/>
          <p:nvPr/>
        </p:nvSpPr>
        <p:spPr>
          <a:xfrm>
            <a:off x="477065" y="2705259"/>
            <a:ext cx="1781100" cy="760500"/>
          </a:xfrm>
          <a:prstGeom prst="rect">
            <a:avLst/>
          </a:prstGeom>
          <a:noFill/>
          <a:ln>
            <a:noFill/>
          </a:ln>
        </p:spPr>
        <p:txBody>
          <a:bodyPr anchorCtr="0" anchor="ctr" bIns="45425" lIns="90875" spcFirstLastPara="1" rIns="90875" wrap="square" tIns="45425">
            <a:noAutofit/>
          </a:bodyPr>
          <a:lstStyle/>
          <a:p>
            <a:pPr indent="0" lvl="0" marL="0" marR="0" rtl="0" algn="l">
              <a:lnSpc>
                <a:spcPct val="120000"/>
              </a:lnSpc>
              <a:spcBef>
                <a:spcPts val="0"/>
              </a:spcBef>
              <a:spcAft>
                <a:spcPts val="0"/>
              </a:spcAft>
              <a:buClr>
                <a:srgbClr val="334155"/>
              </a:buClr>
              <a:buSzPts val="994"/>
              <a:buFont typeface="Arial"/>
              <a:buNone/>
            </a:pPr>
            <a:r>
              <a:rPr b="0" i="0" lang="en-US" sz="994" u="none" cap="none" strike="noStrike">
                <a:solidFill>
                  <a:srgbClr val="334155"/>
                </a:solidFill>
                <a:latin typeface="Arial"/>
                <a:ea typeface="Arial"/>
                <a:cs typeface="Arial"/>
                <a:sym typeface="Arial"/>
              </a:rPr>
              <a:t>My list is static, unenriched, or hasn't been touched recently</a:t>
            </a:r>
            <a:endParaRPr b="0" i="0" sz="994" u="none" cap="none" strike="noStrike">
              <a:solidFill>
                <a:schemeClr val="dk1"/>
              </a:solidFill>
              <a:latin typeface="Calibri"/>
              <a:ea typeface="Calibri"/>
              <a:cs typeface="Calibri"/>
              <a:sym typeface="Calibri"/>
            </a:endParaRPr>
          </a:p>
        </p:txBody>
      </p:sp>
      <p:sp>
        <p:nvSpPr>
          <p:cNvPr id="110" name="Google Shape;110;p6"/>
          <p:cNvSpPr/>
          <p:nvPr/>
        </p:nvSpPr>
        <p:spPr>
          <a:xfrm>
            <a:off x="538450" y="3756519"/>
            <a:ext cx="224100" cy="266400"/>
          </a:xfrm>
          <a:prstGeom prst="rect">
            <a:avLst/>
          </a:prstGeom>
          <a:solidFill>
            <a:srgbClr val="FFFFFF"/>
          </a:solidFill>
          <a:ln cap="flat" cmpd="sng" w="19050">
            <a:solidFill>
              <a:srgbClr val="EF535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1" name="Google Shape;111;p6"/>
          <p:cNvSpPr/>
          <p:nvPr/>
        </p:nvSpPr>
        <p:spPr>
          <a:xfrm>
            <a:off x="799751" y="3812075"/>
            <a:ext cx="1539600" cy="24420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EF5350"/>
              </a:buClr>
              <a:buSzPts val="1000"/>
              <a:buFont typeface="Arial"/>
              <a:buNone/>
            </a:pPr>
            <a:r>
              <a:rPr b="1" i="0" lang="en-US" sz="1000" u="none" cap="none" strike="noStrike">
                <a:solidFill>
                  <a:srgbClr val="EF5350"/>
                </a:solidFill>
                <a:latin typeface="Arial"/>
                <a:ea typeface="Arial"/>
                <a:cs typeface="Arial"/>
                <a:sym typeface="Arial"/>
              </a:rPr>
              <a:t>We have this gap</a:t>
            </a:r>
            <a:endParaRPr b="0" i="0" sz="1000" u="none" cap="none" strike="noStrike">
              <a:solidFill>
                <a:schemeClr val="dk1"/>
              </a:solidFill>
              <a:latin typeface="Calibri"/>
              <a:ea typeface="Calibri"/>
              <a:cs typeface="Calibri"/>
              <a:sym typeface="Calibri"/>
            </a:endParaRPr>
          </a:p>
        </p:txBody>
      </p:sp>
      <p:sp>
        <p:nvSpPr>
          <p:cNvPr id="112" name="Google Shape;112;p6"/>
          <p:cNvSpPr/>
          <p:nvPr/>
        </p:nvSpPr>
        <p:spPr>
          <a:xfrm>
            <a:off x="2499071" y="2162250"/>
            <a:ext cx="1993800" cy="1425300"/>
          </a:xfrm>
          <a:prstGeom prst="rect">
            <a:avLst/>
          </a:prstGeom>
          <a:solidFill>
            <a:srgbClr val="F4F5F7"/>
          </a:solidFill>
          <a:ln cap="flat" cmpd="sng" w="25250">
            <a:solidFill>
              <a:srgbClr val="F59E0B"/>
            </a:solidFill>
            <a:prstDash val="solid"/>
            <a:round/>
            <a:headEnd len="sm" w="sm" type="none"/>
            <a:tailEnd len="sm" w="sm" type="none"/>
          </a:ln>
        </p:spPr>
        <p:txBody>
          <a:bodyPr anchorCtr="0" anchor="ctr" bIns="90875" lIns="90875" spcFirstLastPara="1" rIns="90875" wrap="square" tIns="90875">
            <a:noAutofit/>
          </a:bodyPr>
          <a:lstStyle/>
          <a:p>
            <a:pPr indent="0" lvl="0" marL="0" rtl="0" algn="l">
              <a:spcBef>
                <a:spcPts val="0"/>
              </a:spcBef>
              <a:spcAft>
                <a:spcPts val="0"/>
              </a:spcAft>
              <a:buNone/>
            </a:pPr>
            <a:r>
              <a:t/>
            </a:r>
            <a:endParaRPr/>
          </a:p>
        </p:txBody>
      </p:sp>
      <p:sp>
        <p:nvSpPr>
          <p:cNvPr id="113" name="Google Shape;113;p6"/>
          <p:cNvSpPr/>
          <p:nvPr/>
        </p:nvSpPr>
        <p:spPr>
          <a:xfrm>
            <a:off x="2499071" y="2162250"/>
            <a:ext cx="1994100" cy="67800"/>
          </a:xfrm>
          <a:prstGeom prst="rect">
            <a:avLst/>
          </a:prstGeom>
          <a:solidFill>
            <a:srgbClr val="F59E0B"/>
          </a:solidFill>
          <a:ln cap="flat" cmpd="sng" w="12625">
            <a:solidFill>
              <a:srgbClr val="F59E0B"/>
            </a:solidFill>
            <a:prstDash val="solid"/>
            <a:round/>
            <a:headEnd len="sm" w="sm" type="none"/>
            <a:tailEnd len="sm" w="sm" type="none"/>
          </a:ln>
        </p:spPr>
        <p:txBody>
          <a:bodyPr anchorCtr="0" anchor="ctr" bIns="90875" lIns="90875" spcFirstLastPara="1" rIns="90875" wrap="square" tIns="90875">
            <a:noAutofit/>
          </a:bodyPr>
          <a:lstStyle/>
          <a:p>
            <a:pPr indent="0" lvl="0" marL="0" rtl="0" algn="l">
              <a:spcBef>
                <a:spcPts val="0"/>
              </a:spcBef>
              <a:spcAft>
                <a:spcPts val="0"/>
              </a:spcAft>
              <a:buNone/>
            </a:pPr>
            <a:r>
              <a:t/>
            </a:r>
            <a:endParaRPr/>
          </a:p>
        </p:txBody>
      </p:sp>
      <p:sp>
        <p:nvSpPr>
          <p:cNvPr id="114" name="Google Shape;114;p6"/>
          <p:cNvSpPr/>
          <p:nvPr/>
        </p:nvSpPr>
        <p:spPr>
          <a:xfrm>
            <a:off x="2610374" y="2270852"/>
            <a:ext cx="1781100" cy="380100"/>
          </a:xfrm>
          <a:prstGeom prst="rect">
            <a:avLst/>
          </a:prstGeom>
          <a:noFill/>
          <a:ln>
            <a:noFill/>
          </a:ln>
        </p:spPr>
        <p:txBody>
          <a:bodyPr anchorCtr="0" anchor="ctr" bIns="45425" lIns="90875" spcFirstLastPara="1" rIns="90875" wrap="square" tIns="45425">
            <a:noAutofit/>
          </a:bodyPr>
          <a:lstStyle/>
          <a:p>
            <a:pPr indent="0" lvl="0" marL="0" marR="0" rtl="0" algn="l">
              <a:spcBef>
                <a:spcPts val="0"/>
              </a:spcBef>
              <a:spcAft>
                <a:spcPts val="0"/>
              </a:spcAft>
              <a:buClr>
                <a:srgbClr val="F59E0B"/>
              </a:buClr>
              <a:buSzPts val="1292"/>
              <a:buFont typeface="Arial Black"/>
              <a:buNone/>
            </a:pPr>
            <a:r>
              <a:rPr b="1" i="0" lang="en-US" sz="1292" u="none" cap="none" strike="noStrike">
                <a:solidFill>
                  <a:srgbClr val="F59E0B"/>
                </a:solidFill>
                <a:latin typeface="Arial Black"/>
                <a:ea typeface="Arial Black"/>
                <a:cs typeface="Arial Black"/>
                <a:sym typeface="Arial Black"/>
              </a:rPr>
              <a:t>No Tier</a:t>
            </a:r>
            <a:endParaRPr b="0" i="0" sz="1292" u="none" cap="none" strike="noStrike">
              <a:solidFill>
                <a:schemeClr val="dk1"/>
              </a:solidFill>
              <a:latin typeface="Calibri"/>
              <a:ea typeface="Calibri"/>
              <a:cs typeface="Calibri"/>
              <a:sym typeface="Calibri"/>
            </a:endParaRPr>
          </a:p>
        </p:txBody>
      </p:sp>
      <p:sp>
        <p:nvSpPr>
          <p:cNvPr id="115" name="Google Shape;115;p6"/>
          <p:cNvSpPr/>
          <p:nvPr/>
        </p:nvSpPr>
        <p:spPr>
          <a:xfrm>
            <a:off x="2610374" y="2705259"/>
            <a:ext cx="1781100" cy="760500"/>
          </a:xfrm>
          <a:prstGeom prst="rect">
            <a:avLst/>
          </a:prstGeom>
          <a:noFill/>
          <a:ln>
            <a:noFill/>
          </a:ln>
        </p:spPr>
        <p:txBody>
          <a:bodyPr anchorCtr="0" anchor="ctr" bIns="45425" lIns="90875" spcFirstLastPara="1" rIns="90875" wrap="square" tIns="45425">
            <a:noAutofit/>
          </a:bodyPr>
          <a:lstStyle/>
          <a:p>
            <a:pPr indent="0" lvl="0" marL="0" marR="0" rtl="0" algn="l">
              <a:lnSpc>
                <a:spcPct val="120000"/>
              </a:lnSpc>
              <a:spcBef>
                <a:spcPts val="0"/>
              </a:spcBef>
              <a:spcAft>
                <a:spcPts val="0"/>
              </a:spcAft>
              <a:buClr>
                <a:srgbClr val="334155"/>
              </a:buClr>
              <a:buSzPts val="994"/>
              <a:buFont typeface="Arial"/>
              <a:buNone/>
            </a:pPr>
            <a:r>
              <a:rPr b="0" i="0" lang="en-US" sz="994" u="none" cap="none" strike="noStrike">
                <a:solidFill>
                  <a:srgbClr val="334155"/>
                </a:solidFill>
                <a:latin typeface="Arial"/>
                <a:ea typeface="Arial"/>
                <a:cs typeface="Arial"/>
                <a:sym typeface="Arial"/>
              </a:rPr>
              <a:t>Every account gets the same outreach regardless of size or intent</a:t>
            </a:r>
            <a:endParaRPr b="0" i="0" sz="994" u="none" cap="none" strike="noStrike">
              <a:solidFill>
                <a:schemeClr val="dk1"/>
              </a:solidFill>
              <a:latin typeface="Calibri"/>
              <a:ea typeface="Calibri"/>
              <a:cs typeface="Calibri"/>
              <a:sym typeface="Calibri"/>
            </a:endParaRPr>
          </a:p>
        </p:txBody>
      </p:sp>
      <p:sp>
        <p:nvSpPr>
          <p:cNvPr id="116" name="Google Shape;116;p6"/>
          <p:cNvSpPr/>
          <p:nvPr/>
        </p:nvSpPr>
        <p:spPr>
          <a:xfrm>
            <a:off x="2684748" y="3756519"/>
            <a:ext cx="224100" cy="266400"/>
          </a:xfrm>
          <a:prstGeom prst="rect">
            <a:avLst/>
          </a:prstGeom>
          <a:solidFill>
            <a:srgbClr val="FFFFFF"/>
          </a:solidFill>
          <a:ln cap="flat" cmpd="sng" w="19050">
            <a:solidFill>
              <a:srgbClr val="F59E0B"/>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7" name="Google Shape;117;p6"/>
          <p:cNvSpPr/>
          <p:nvPr/>
        </p:nvSpPr>
        <p:spPr>
          <a:xfrm>
            <a:off x="2946050" y="3812075"/>
            <a:ext cx="1539600" cy="24420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F59E0B"/>
              </a:buClr>
              <a:buSzPts val="1000"/>
              <a:buFont typeface="Arial"/>
              <a:buNone/>
            </a:pPr>
            <a:r>
              <a:rPr b="1" i="0" lang="en-US" sz="1000" u="none" cap="none" strike="noStrike">
                <a:solidFill>
                  <a:srgbClr val="F59E0B"/>
                </a:solidFill>
                <a:latin typeface="Arial"/>
                <a:ea typeface="Arial"/>
                <a:cs typeface="Arial"/>
                <a:sym typeface="Arial"/>
              </a:rPr>
              <a:t>We have this gap</a:t>
            </a:r>
            <a:endParaRPr b="0" i="0" sz="1000" u="none" cap="none" strike="noStrike">
              <a:solidFill>
                <a:schemeClr val="dk1"/>
              </a:solidFill>
              <a:latin typeface="Calibri"/>
              <a:ea typeface="Calibri"/>
              <a:cs typeface="Calibri"/>
              <a:sym typeface="Calibri"/>
            </a:endParaRPr>
          </a:p>
        </p:txBody>
      </p:sp>
      <p:sp>
        <p:nvSpPr>
          <p:cNvPr id="118" name="Google Shape;118;p6"/>
          <p:cNvSpPr/>
          <p:nvPr/>
        </p:nvSpPr>
        <p:spPr>
          <a:xfrm>
            <a:off x="4632379" y="2162250"/>
            <a:ext cx="1993800" cy="1425300"/>
          </a:xfrm>
          <a:prstGeom prst="rect">
            <a:avLst/>
          </a:prstGeom>
          <a:solidFill>
            <a:srgbClr val="F4F5F7"/>
          </a:solidFill>
          <a:ln cap="flat" cmpd="sng" w="25250">
            <a:solidFill>
              <a:srgbClr val="00C27C"/>
            </a:solidFill>
            <a:prstDash val="solid"/>
            <a:round/>
            <a:headEnd len="sm" w="sm" type="none"/>
            <a:tailEnd len="sm" w="sm" type="none"/>
          </a:ln>
        </p:spPr>
        <p:txBody>
          <a:bodyPr anchorCtr="0" anchor="ctr" bIns="90875" lIns="90875" spcFirstLastPara="1" rIns="90875" wrap="square" tIns="90875">
            <a:noAutofit/>
          </a:bodyPr>
          <a:lstStyle/>
          <a:p>
            <a:pPr indent="0" lvl="0" marL="0" rtl="0" algn="l">
              <a:spcBef>
                <a:spcPts val="0"/>
              </a:spcBef>
              <a:spcAft>
                <a:spcPts val="0"/>
              </a:spcAft>
              <a:buNone/>
            </a:pPr>
            <a:r>
              <a:t/>
            </a:r>
            <a:endParaRPr/>
          </a:p>
        </p:txBody>
      </p:sp>
      <p:sp>
        <p:nvSpPr>
          <p:cNvPr id="119" name="Google Shape;119;p6"/>
          <p:cNvSpPr/>
          <p:nvPr/>
        </p:nvSpPr>
        <p:spPr>
          <a:xfrm>
            <a:off x="4632379" y="2162250"/>
            <a:ext cx="1994100" cy="67800"/>
          </a:xfrm>
          <a:prstGeom prst="rect">
            <a:avLst/>
          </a:prstGeom>
          <a:solidFill>
            <a:srgbClr val="00C27C"/>
          </a:solidFill>
          <a:ln cap="flat" cmpd="sng" w="12625">
            <a:solidFill>
              <a:srgbClr val="00C27C"/>
            </a:solidFill>
            <a:prstDash val="solid"/>
            <a:round/>
            <a:headEnd len="sm" w="sm" type="none"/>
            <a:tailEnd len="sm" w="sm" type="none"/>
          </a:ln>
        </p:spPr>
        <p:txBody>
          <a:bodyPr anchorCtr="0" anchor="ctr" bIns="90875" lIns="90875" spcFirstLastPara="1" rIns="90875" wrap="square" tIns="90875">
            <a:noAutofit/>
          </a:bodyPr>
          <a:lstStyle/>
          <a:p>
            <a:pPr indent="0" lvl="0" marL="0" rtl="0" algn="l">
              <a:spcBef>
                <a:spcPts val="0"/>
              </a:spcBef>
              <a:spcAft>
                <a:spcPts val="0"/>
              </a:spcAft>
              <a:buNone/>
            </a:pPr>
            <a:r>
              <a:t/>
            </a:r>
            <a:endParaRPr/>
          </a:p>
        </p:txBody>
      </p:sp>
      <p:sp>
        <p:nvSpPr>
          <p:cNvPr id="120" name="Google Shape;120;p6"/>
          <p:cNvSpPr/>
          <p:nvPr/>
        </p:nvSpPr>
        <p:spPr>
          <a:xfrm>
            <a:off x="4743682" y="2270852"/>
            <a:ext cx="1781100" cy="380100"/>
          </a:xfrm>
          <a:prstGeom prst="rect">
            <a:avLst/>
          </a:prstGeom>
          <a:noFill/>
          <a:ln>
            <a:noFill/>
          </a:ln>
        </p:spPr>
        <p:txBody>
          <a:bodyPr anchorCtr="0" anchor="ctr" bIns="45425" lIns="90875" spcFirstLastPara="1" rIns="90875" wrap="square" tIns="45425">
            <a:noAutofit/>
          </a:bodyPr>
          <a:lstStyle/>
          <a:p>
            <a:pPr indent="0" lvl="0" marL="0" marR="0" rtl="0" algn="l">
              <a:spcBef>
                <a:spcPts val="0"/>
              </a:spcBef>
              <a:spcAft>
                <a:spcPts val="0"/>
              </a:spcAft>
              <a:buClr>
                <a:srgbClr val="00C27C"/>
              </a:buClr>
              <a:buSzPts val="1292"/>
              <a:buFont typeface="Arial Black"/>
              <a:buNone/>
            </a:pPr>
            <a:r>
              <a:rPr b="1" i="0" lang="en-US" sz="1292" u="none" cap="none" strike="noStrike">
                <a:solidFill>
                  <a:srgbClr val="00C27C"/>
                </a:solidFill>
                <a:latin typeface="Arial Black"/>
                <a:ea typeface="Arial Black"/>
                <a:cs typeface="Arial Black"/>
                <a:sym typeface="Arial Black"/>
              </a:rPr>
              <a:t>No Signal</a:t>
            </a:r>
            <a:endParaRPr b="0" i="0" sz="1292" u="none" cap="none" strike="noStrike">
              <a:solidFill>
                <a:schemeClr val="dk1"/>
              </a:solidFill>
              <a:latin typeface="Calibri"/>
              <a:ea typeface="Calibri"/>
              <a:cs typeface="Calibri"/>
              <a:sym typeface="Calibri"/>
            </a:endParaRPr>
          </a:p>
        </p:txBody>
      </p:sp>
      <p:sp>
        <p:nvSpPr>
          <p:cNvPr id="121" name="Google Shape;121;p6"/>
          <p:cNvSpPr/>
          <p:nvPr/>
        </p:nvSpPr>
        <p:spPr>
          <a:xfrm>
            <a:off x="4743682" y="2705259"/>
            <a:ext cx="1781100" cy="760500"/>
          </a:xfrm>
          <a:prstGeom prst="rect">
            <a:avLst/>
          </a:prstGeom>
          <a:noFill/>
          <a:ln>
            <a:noFill/>
          </a:ln>
        </p:spPr>
        <p:txBody>
          <a:bodyPr anchorCtr="0" anchor="ctr" bIns="45425" lIns="90875" spcFirstLastPara="1" rIns="90875" wrap="square" tIns="45425">
            <a:noAutofit/>
          </a:bodyPr>
          <a:lstStyle/>
          <a:p>
            <a:pPr indent="0" lvl="0" marL="0" marR="0" rtl="0" algn="l">
              <a:lnSpc>
                <a:spcPct val="120000"/>
              </a:lnSpc>
              <a:spcBef>
                <a:spcPts val="0"/>
              </a:spcBef>
              <a:spcAft>
                <a:spcPts val="0"/>
              </a:spcAft>
              <a:buClr>
                <a:srgbClr val="334155"/>
              </a:buClr>
              <a:buSzPts val="994"/>
              <a:buFont typeface="Arial"/>
              <a:buNone/>
            </a:pPr>
            <a:r>
              <a:rPr b="0" i="0" lang="en-US" sz="994" u="none" cap="none" strike="noStrike">
                <a:solidFill>
                  <a:srgbClr val="334155"/>
                </a:solidFill>
                <a:latin typeface="Arial"/>
                <a:ea typeface="Arial"/>
                <a:cs typeface="Arial"/>
                <a:sym typeface="Arial"/>
              </a:rPr>
              <a:t>Outreach is calendar-driven </a:t>
            </a:r>
            <a:r>
              <a:rPr lang="en-US" sz="994">
                <a:solidFill>
                  <a:srgbClr val="334155"/>
                </a:solidFill>
              </a:rPr>
              <a:t>- </a:t>
            </a:r>
            <a:r>
              <a:rPr b="0" i="0" lang="en-US" sz="994" u="none" cap="none" strike="noStrike">
                <a:solidFill>
                  <a:srgbClr val="334155"/>
                </a:solidFill>
                <a:latin typeface="Arial"/>
                <a:ea typeface="Arial"/>
                <a:cs typeface="Arial"/>
                <a:sym typeface="Arial"/>
              </a:rPr>
              <a:t>we reach out when convenient, not when something happened</a:t>
            </a:r>
            <a:endParaRPr b="0" i="0" sz="994" u="none" cap="none" strike="noStrike">
              <a:solidFill>
                <a:schemeClr val="dk1"/>
              </a:solidFill>
              <a:latin typeface="Calibri"/>
              <a:ea typeface="Calibri"/>
              <a:cs typeface="Calibri"/>
              <a:sym typeface="Calibri"/>
            </a:endParaRPr>
          </a:p>
        </p:txBody>
      </p:sp>
      <p:sp>
        <p:nvSpPr>
          <p:cNvPr id="122" name="Google Shape;122;p6"/>
          <p:cNvSpPr/>
          <p:nvPr/>
        </p:nvSpPr>
        <p:spPr>
          <a:xfrm>
            <a:off x="4831047" y="3756519"/>
            <a:ext cx="224100" cy="266400"/>
          </a:xfrm>
          <a:prstGeom prst="rect">
            <a:avLst/>
          </a:prstGeom>
          <a:solidFill>
            <a:srgbClr val="FFFFFF"/>
          </a:solidFill>
          <a:ln cap="flat" cmpd="sng" w="19050">
            <a:solidFill>
              <a:srgbClr val="00C27C"/>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3" name="Google Shape;123;p6"/>
          <p:cNvSpPr/>
          <p:nvPr/>
        </p:nvSpPr>
        <p:spPr>
          <a:xfrm>
            <a:off x="5092349" y="3812075"/>
            <a:ext cx="1539600" cy="24420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00C27C"/>
              </a:buClr>
              <a:buSzPts val="1000"/>
              <a:buFont typeface="Arial"/>
              <a:buNone/>
            </a:pPr>
            <a:r>
              <a:rPr b="1" i="0" lang="en-US" sz="1000" u="none" cap="none" strike="noStrike">
                <a:solidFill>
                  <a:srgbClr val="00C27C"/>
                </a:solidFill>
                <a:latin typeface="Arial"/>
                <a:ea typeface="Arial"/>
                <a:cs typeface="Arial"/>
                <a:sym typeface="Arial"/>
              </a:rPr>
              <a:t>We have this gap</a:t>
            </a:r>
            <a:endParaRPr b="0" i="0" sz="1000" u="none" cap="none" strike="noStrike">
              <a:solidFill>
                <a:schemeClr val="dk1"/>
              </a:solidFill>
              <a:latin typeface="Calibri"/>
              <a:ea typeface="Calibri"/>
              <a:cs typeface="Calibri"/>
              <a:sym typeface="Calibri"/>
            </a:endParaRPr>
          </a:p>
        </p:txBody>
      </p:sp>
      <p:sp>
        <p:nvSpPr>
          <p:cNvPr id="124" name="Google Shape;124;p6"/>
          <p:cNvSpPr/>
          <p:nvPr/>
        </p:nvSpPr>
        <p:spPr>
          <a:xfrm>
            <a:off x="6765687" y="2162250"/>
            <a:ext cx="1993800" cy="1425300"/>
          </a:xfrm>
          <a:prstGeom prst="rect">
            <a:avLst/>
          </a:prstGeom>
          <a:solidFill>
            <a:srgbClr val="F4F5F7"/>
          </a:solidFill>
          <a:ln cap="flat" cmpd="sng" w="25250">
            <a:solidFill>
              <a:srgbClr val="7C3AED"/>
            </a:solidFill>
            <a:prstDash val="solid"/>
            <a:round/>
            <a:headEnd len="sm" w="sm" type="none"/>
            <a:tailEnd len="sm" w="sm" type="none"/>
          </a:ln>
        </p:spPr>
        <p:txBody>
          <a:bodyPr anchorCtr="0" anchor="ctr" bIns="90875" lIns="90875" spcFirstLastPara="1" rIns="90875" wrap="square" tIns="90875">
            <a:noAutofit/>
          </a:bodyPr>
          <a:lstStyle/>
          <a:p>
            <a:pPr indent="0" lvl="0" marL="0" rtl="0" algn="l">
              <a:spcBef>
                <a:spcPts val="0"/>
              </a:spcBef>
              <a:spcAft>
                <a:spcPts val="0"/>
              </a:spcAft>
              <a:buNone/>
            </a:pPr>
            <a:r>
              <a:t/>
            </a:r>
            <a:endParaRPr/>
          </a:p>
        </p:txBody>
      </p:sp>
      <p:sp>
        <p:nvSpPr>
          <p:cNvPr id="125" name="Google Shape;125;p6"/>
          <p:cNvSpPr/>
          <p:nvPr/>
        </p:nvSpPr>
        <p:spPr>
          <a:xfrm>
            <a:off x="6765687" y="2162250"/>
            <a:ext cx="1994100" cy="67800"/>
          </a:xfrm>
          <a:prstGeom prst="rect">
            <a:avLst/>
          </a:prstGeom>
          <a:solidFill>
            <a:srgbClr val="7C3AED"/>
          </a:solidFill>
          <a:ln cap="flat" cmpd="sng" w="12625">
            <a:solidFill>
              <a:srgbClr val="7C3AED"/>
            </a:solidFill>
            <a:prstDash val="solid"/>
            <a:round/>
            <a:headEnd len="sm" w="sm" type="none"/>
            <a:tailEnd len="sm" w="sm" type="none"/>
          </a:ln>
        </p:spPr>
        <p:txBody>
          <a:bodyPr anchorCtr="0" anchor="ctr" bIns="90875" lIns="90875" spcFirstLastPara="1" rIns="90875" wrap="square" tIns="90875">
            <a:noAutofit/>
          </a:bodyPr>
          <a:lstStyle/>
          <a:p>
            <a:pPr indent="0" lvl="0" marL="0" rtl="0" algn="l">
              <a:spcBef>
                <a:spcPts val="0"/>
              </a:spcBef>
              <a:spcAft>
                <a:spcPts val="0"/>
              </a:spcAft>
              <a:buNone/>
            </a:pPr>
            <a:r>
              <a:t/>
            </a:r>
            <a:endParaRPr/>
          </a:p>
        </p:txBody>
      </p:sp>
      <p:sp>
        <p:nvSpPr>
          <p:cNvPr id="126" name="Google Shape;126;p6"/>
          <p:cNvSpPr/>
          <p:nvPr/>
        </p:nvSpPr>
        <p:spPr>
          <a:xfrm>
            <a:off x="6876990" y="2270852"/>
            <a:ext cx="1781100" cy="380100"/>
          </a:xfrm>
          <a:prstGeom prst="rect">
            <a:avLst/>
          </a:prstGeom>
          <a:noFill/>
          <a:ln>
            <a:noFill/>
          </a:ln>
        </p:spPr>
        <p:txBody>
          <a:bodyPr anchorCtr="0" anchor="ctr" bIns="45425" lIns="90875" spcFirstLastPara="1" rIns="90875" wrap="square" tIns="45425">
            <a:noAutofit/>
          </a:bodyPr>
          <a:lstStyle/>
          <a:p>
            <a:pPr indent="0" lvl="0" marL="0" marR="0" rtl="0" algn="l">
              <a:spcBef>
                <a:spcPts val="0"/>
              </a:spcBef>
              <a:spcAft>
                <a:spcPts val="0"/>
              </a:spcAft>
              <a:buClr>
                <a:srgbClr val="7C3AED"/>
              </a:buClr>
              <a:buSzPts val="1292"/>
              <a:buFont typeface="Arial Black"/>
              <a:buNone/>
            </a:pPr>
            <a:r>
              <a:rPr b="1" i="0" lang="en-US" sz="1292" u="none" cap="none" strike="noStrike">
                <a:solidFill>
                  <a:srgbClr val="7C3AED"/>
                </a:solidFill>
                <a:latin typeface="Arial Black"/>
                <a:ea typeface="Arial Black"/>
                <a:cs typeface="Arial Black"/>
                <a:sym typeface="Arial Black"/>
              </a:rPr>
              <a:t>No Owner</a:t>
            </a:r>
            <a:endParaRPr b="0" i="0" sz="1292" u="none" cap="none" strike="noStrike">
              <a:solidFill>
                <a:schemeClr val="dk1"/>
              </a:solidFill>
              <a:latin typeface="Calibri"/>
              <a:ea typeface="Calibri"/>
              <a:cs typeface="Calibri"/>
              <a:sym typeface="Calibri"/>
            </a:endParaRPr>
          </a:p>
        </p:txBody>
      </p:sp>
      <p:sp>
        <p:nvSpPr>
          <p:cNvPr id="127" name="Google Shape;127;p6"/>
          <p:cNvSpPr/>
          <p:nvPr/>
        </p:nvSpPr>
        <p:spPr>
          <a:xfrm>
            <a:off x="6876990" y="2705259"/>
            <a:ext cx="1781100" cy="760500"/>
          </a:xfrm>
          <a:prstGeom prst="rect">
            <a:avLst/>
          </a:prstGeom>
          <a:noFill/>
          <a:ln>
            <a:noFill/>
          </a:ln>
        </p:spPr>
        <p:txBody>
          <a:bodyPr anchorCtr="0" anchor="ctr" bIns="45425" lIns="90875" spcFirstLastPara="1" rIns="90875" wrap="square" tIns="45425">
            <a:noAutofit/>
          </a:bodyPr>
          <a:lstStyle/>
          <a:p>
            <a:pPr indent="0" lvl="0" marL="0" marR="0" rtl="0" algn="l">
              <a:lnSpc>
                <a:spcPct val="120000"/>
              </a:lnSpc>
              <a:spcBef>
                <a:spcPts val="0"/>
              </a:spcBef>
              <a:spcAft>
                <a:spcPts val="0"/>
              </a:spcAft>
              <a:buClr>
                <a:srgbClr val="334155"/>
              </a:buClr>
              <a:buSzPts val="994"/>
              <a:buFont typeface="Arial"/>
              <a:buNone/>
            </a:pPr>
            <a:r>
              <a:rPr b="0" i="0" lang="en-US" sz="994" u="none" cap="none" strike="noStrike">
                <a:solidFill>
                  <a:srgbClr val="334155"/>
                </a:solidFill>
                <a:latin typeface="Arial"/>
                <a:ea typeface="Arial"/>
                <a:cs typeface="Arial"/>
                <a:sym typeface="Arial"/>
              </a:rPr>
              <a:t>Ops builds systems that sales ignores. Handoffs are unclear.</a:t>
            </a:r>
            <a:endParaRPr b="0" i="0" sz="994" u="none" cap="none" strike="noStrike">
              <a:solidFill>
                <a:schemeClr val="dk1"/>
              </a:solidFill>
              <a:latin typeface="Calibri"/>
              <a:ea typeface="Calibri"/>
              <a:cs typeface="Calibri"/>
              <a:sym typeface="Calibri"/>
            </a:endParaRPr>
          </a:p>
        </p:txBody>
      </p:sp>
      <p:sp>
        <p:nvSpPr>
          <p:cNvPr id="128" name="Google Shape;128;p6"/>
          <p:cNvSpPr/>
          <p:nvPr/>
        </p:nvSpPr>
        <p:spPr>
          <a:xfrm>
            <a:off x="6977346" y="3756519"/>
            <a:ext cx="224100" cy="266400"/>
          </a:xfrm>
          <a:prstGeom prst="rect">
            <a:avLst/>
          </a:prstGeom>
          <a:solidFill>
            <a:srgbClr val="FFFFFF"/>
          </a:solidFill>
          <a:ln cap="flat" cmpd="sng" w="19050">
            <a:solidFill>
              <a:srgbClr val="7C3AED"/>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9" name="Google Shape;129;p6"/>
          <p:cNvSpPr/>
          <p:nvPr/>
        </p:nvSpPr>
        <p:spPr>
          <a:xfrm>
            <a:off x="7238648" y="3812075"/>
            <a:ext cx="1539600" cy="24420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7C3AED"/>
              </a:buClr>
              <a:buSzPts val="1000"/>
              <a:buFont typeface="Arial"/>
              <a:buNone/>
            </a:pPr>
            <a:r>
              <a:rPr b="1" i="0" lang="en-US" sz="1000" u="none" cap="none" strike="noStrike">
                <a:solidFill>
                  <a:srgbClr val="7C3AED"/>
                </a:solidFill>
                <a:latin typeface="Arial"/>
                <a:ea typeface="Arial"/>
                <a:cs typeface="Arial"/>
                <a:sym typeface="Arial"/>
              </a:rPr>
              <a:t>We have this gap</a:t>
            </a:r>
            <a:endParaRPr b="0" i="0" sz="1000" u="none" cap="none" strike="noStrike">
              <a:solidFill>
                <a:schemeClr val="dk1"/>
              </a:solidFill>
              <a:latin typeface="Calibri"/>
              <a:ea typeface="Calibri"/>
              <a:cs typeface="Calibri"/>
              <a:sym typeface="Calibri"/>
            </a:endParaRPr>
          </a:p>
        </p:txBody>
      </p:sp>
      <p:sp>
        <p:nvSpPr>
          <p:cNvPr id="130" name="Google Shape;130;p6"/>
          <p:cNvSpPr/>
          <p:nvPr/>
        </p:nvSpPr>
        <p:spPr>
          <a:xfrm>
            <a:off x="365760" y="4892040"/>
            <a:ext cx="8412600" cy="201300"/>
          </a:xfrm>
          <a:prstGeom prst="rect">
            <a:avLst/>
          </a:prstGeom>
          <a:solidFill>
            <a:srgbClr val="EBF8F2"/>
          </a:solidFill>
          <a:ln cap="flat" cmpd="sng" w="12700">
            <a:solidFill>
              <a:srgbClr val="00C27C"/>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1" name="Google Shape;131;p6"/>
          <p:cNvSpPr/>
          <p:nvPr/>
        </p:nvSpPr>
        <p:spPr>
          <a:xfrm>
            <a:off x="502920" y="4910328"/>
            <a:ext cx="8229600" cy="16470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00A869"/>
              </a:buClr>
              <a:buSzPts val="1000"/>
              <a:buFont typeface="Arial"/>
              <a:buNone/>
            </a:pPr>
            <a:r>
              <a:rPr b="1" i="0" lang="en-US" sz="1000" u="none" cap="none" strike="noStrike">
                <a:solidFill>
                  <a:srgbClr val="00A869"/>
                </a:solidFill>
                <a:latin typeface="Arial"/>
                <a:ea typeface="Arial"/>
                <a:cs typeface="Arial"/>
                <a:sym typeface="Arial"/>
              </a:rPr>
              <a:t>📌  This slide is reflection, not a deliverable. But the gaps you check here will inform everything you build in sessions 2–5.</a:t>
            </a:r>
            <a:endParaRPr b="0" i="0" sz="1000" u="none" cap="none" strike="noStrike">
              <a:solidFill>
                <a:schemeClr val="dk1"/>
              </a:solidFill>
              <a:latin typeface="Calibri"/>
              <a:ea typeface="Calibri"/>
              <a:cs typeface="Calibri"/>
              <a:sym typeface="Calibri"/>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36" name="Shape 136"/>
        <p:cNvGrpSpPr/>
        <p:nvPr/>
      </p:nvGrpSpPr>
      <p:grpSpPr>
        <a:xfrm>
          <a:off x="0" y="0"/>
          <a:ext cx="0" cy="0"/>
          <a:chOff x="0" y="0"/>
          <a:chExt cx="0" cy="0"/>
        </a:xfrm>
      </p:grpSpPr>
      <p:sp>
        <p:nvSpPr>
          <p:cNvPr id="137" name="Google Shape;137;p7"/>
          <p:cNvSpPr/>
          <p:nvPr/>
        </p:nvSpPr>
        <p:spPr>
          <a:xfrm>
            <a:off x="0" y="0"/>
            <a:ext cx="9144000" cy="594300"/>
          </a:xfrm>
          <a:prstGeom prst="rect">
            <a:avLst/>
          </a:prstGeom>
          <a:solidFill>
            <a:srgbClr val="0D0D2B"/>
          </a:solidFill>
          <a:ln cap="flat" cmpd="sng" w="12700">
            <a:solidFill>
              <a:srgbClr val="0D0D2B"/>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8" name="Google Shape;138;p7"/>
          <p:cNvSpPr/>
          <p:nvPr/>
        </p:nvSpPr>
        <p:spPr>
          <a:xfrm>
            <a:off x="365760" y="109728"/>
            <a:ext cx="6400800" cy="38400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FFFFFF"/>
              </a:buClr>
              <a:buSzPts val="1800"/>
              <a:buFont typeface="Arial Black"/>
              <a:buNone/>
            </a:pPr>
            <a:r>
              <a:rPr b="1" i="0" lang="en-US" sz="1800" u="none" cap="none" strike="noStrike">
                <a:solidFill>
                  <a:srgbClr val="FFFFFF"/>
                </a:solidFill>
                <a:latin typeface="Arial Black"/>
                <a:ea typeface="Arial Black"/>
                <a:cs typeface="Arial Black"/>
                <a:sym typeface="Arial Black"/>
              </a:rPr>
              <a:t>How to Use This Workbook</a:t>
            </a:r>
            <a:endParaRPr b="0" i="0" sz="1800" u="none" cap="none" strike="noStrike">
              <a:solidFill>
                <a:schemeClr val="dk1"/>
              </a:solidFill>
              <a:latin typeface="Calibri"/>
              <a:ea typeface="Calibri"/>
              <a:cs typeface="Calibri"/>
              <a:sym typeface="Calibri"/>
            </a:endParaRPr>
          </a:p>
        </p:txBody>
      </p:sp>
      <p:sp>
        <p:nvSpPr>
          <p:cNvPr id="139" name="Google Shape;139;p7"/>
          <p:cNvSpPr/>
          <p:nvPr/>
        </p:nvSpPr>
        <p:spPr>
          <a:xfrm>
            <a:off x="365760" y="822960"/>
            <a:ext cx="8412600" cy="32010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8492A6"/>
              </a:buClr>
              <a:buSzPts val="1300"/>
              <a:buFont typeface="Arial"/>
              <a:buNone/>
            </a:pPr>
            <a:r>
              <a:rPr b="0" i="0" lang="en-US" sz="1300" u="none" cap="none" strike="noStrike">
                <a:solidFill>
                  <a:srgbClr val="8492A6"/>
                </a:solidFill>
                <a:latin typeface="Arial"/>
                <a:ea typeface="Arial"/>
                <a:cs typeface="Arial"/>
                <a:sym typeface="Arial"/>
              </a:rPr>
              <a:t>This workbook is your system design document. Complete each section during or after the corresponding session.</a:t>
            </a:r>
            <a:endParaRPr b="0" i="0" sz="1300" u="none" cap="none" strike="noStrike">
              <a:solidFill>
                <a:schemeClr val="dk1"/>
              </a:solidFill>
              <a:latin typeface="Calibri"/>
              <a:ea typeface="Calibri"/>
              <a:cs typeface="Calibri"/>
              <a:sym typeface="Calibri"/>
            </a:endParaRPr>
          </a:p>
        </p:txBody>
      </p:sp>
      <p:sp>
        <p:nvSpPr>
          <p:cNvPr id="140" name="Google Shape;140;p7"/>
          <p:cNvSpPr/>
          <p:nvPr/>
        </p:nvSpPr>
        <p:spPr>
          <a:xfrm>
            <a:off x="365760" y="1261872"/>
            <a:ext cx="8412600" cy="329100"/>
          </a:xfrm>
          <a:prstGeom prst="rect">
            <a:avLst/>
          </a:prstGeom>
          <a:solidFill>
            <a:srgbClr val="0D0D2B"/>
          </a:solidFill>
          <a:ln cap="flat" cmpd="sng" w="12700">
            <a:solidFill>
              <a:srgbClr val="0D0D2B"/>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1" name="Google Shape;141;p7"/>
          <p:cNvSpPr/>
          <p:nvPr/>
        </p:nvSpPr>
        <p:spPr>
          <a:xfrm>
            <a:off x="457200" y="1316736"/>
            <a:ext cx="1280100" cy="23760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00C27C"/>
              </a:buClr>
              <a:buSzPts val="1000"/>
              <a:buFont typeface="Arial"/>
              <a:buNone/>
            </a:pPr>
            <a:r>
              <a:rPr b="1" i="0" lang="en-US" sz="1000" u="none" cap="none" strike="noStrike">
                <a:solidFill>
                  <a:srgbClr val="00C27C"/>
                </a:solidFill>
                <a:latin typeface="Arial"/>
                <a:ea typeface="Arial"/>
                <a:cs typeface="Arial"/>
                <a:sym typeface="Arial"/>
              </a:rPr>
              <a:t>Session</a:t>
            </a:r>
            <a:endParaRPr b="0" i="0" sz="1000" u="none" cap="none" strike="noStrike">
              <a:solidFill>
                <a:schemeClr val="dk1"/>
              </a:solidFill>
              <a:latin typeface="Calibri"/>
              <a:ea typeface="Calibri"/>
              <a:cs typeface="Calibri"/>
              <a:sym typeface="Calibri"/>
            </a:endParaRPr>
          </a:p>
        </p:txBody>
      </p:sp>
      <p:sp>
        <p:nvSpPr>
          <p:cNvPr id="142" name="Google Shape;142;p7"/>
          <p:cNvSpPr/>
          <p:nvPr/>
        </p:nvSpPr>
        <p:spPr>
          <a:xfrm>
            <a:off x="1828800" y="1316736"/>
            <a:ext cx="3108900" cy="23760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00C27C"/>
              </a:buClr>
              <a:buSzPts val="1000"/>
              <a:buFont typeface="Arial"/>
              <a:buNone/>
            </a:pPr>
            <a:r>
              <a:rPr b="1" i="0" lang="en-US" sz="1000" u="none" cap="none" strike="noStrike">
                <a:solidFill>
                  <a:srgbClr val="00C27C"/>
                </a:solidFill>
                <a:latin typeface="Arial"/>
                <a:ea typeface="Arial"/>
                <a:cs typeface="Arial"/>
                <a:sym typeface="Arial"/>
              </a:rPr>
              <a:t>Topic</a:t>
            </a:r>
            <a:endParaRPr b="0" i="0" sz="1000" u="none" cap="none" strike="noStrike">
              <a:solidFill>
                <a:schemeClr val="dk1"/>
              </a:solidFill>
              <a:latin typeface="Calibri"/>
              <a:ea typeface="Calibri"/>
              <a:cs typeface="Calibri"/>
              <a:sym typeface="Calibri"/>
            </a:endParaRPr>
          </a:p>
        </p:txBody>
      </p:sp>
      <p:sp>
        <p:nvSpPr>
          <p:cNvPr id="143" name="Google Shape;143;p7"/>
          <p:cNvSpPr/>
          <p:nvPr/>
        </p:nvSpPr>
        <p:spPr>
          <a:xfrm>
            <a:off x="4983480" y="1316736"/>
            <a:ext cx="914400" cy="23760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00C27C"/>
              </a:buClr>
              <a:buSzPts val="1000"/>
              <a:buFont typeface="Arial"/>
              <a:buNone/>
            </a:pPr>
            <a:r>
              <a:rPr b="1" i="0" lang="en-US" sz="1000" u="none" cap="none" strike="noStrike">
                <a:solidFill>
                  <a:srgbClr val="00C27C"/>
                </a:solidFill>
                <a:latin typeface="Arial"/>
                <a:ea typeface="Arial"/>
                <a:cs typeface="Arial"/>
                <a:sym typeface="Arial"/>
              </a:rPr>
              <a:t>Pages</a:t>
            </a:r>
            <a:endParaRPr b="0" i="0" sz="1000" u="none" cap="none" strike="noStrike">
              <a:solidFill>
                <a:schemeClr val="dk1"/>
              </a:solidFill>
              <a:latin typeface="Calibri"/>
              <a:ea typeface="Calibri"/>
              <a:cs typeface="Calibri"/>
              <a:sym typeface="Calibri"/>
            </a:endParaRPr>
          </a:p>
        </p:txBody>
      </p:sp>
      <p:sp>
        <p:nvSpPr>
          <p:cNvPr id="144" name="Google Shape;144;p7"/>
          <p:cNvSpPr/>
          <p:nvPr/>
        </p:nvSpPr>
        <p:spPr>
          <a:xfrm>
            <a:off x="5989320" y="1316736"/>
            <a:ext cx="2834700" cy="23760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00C27C"/>
              </a:buClr>
              <a:buSzPts val="1000"/>
              <a:buFont typeface="Arial"/>
              <a:buNone/>
            </a:pPr>
            <a:r>
              <a:rPr b="1" i="0" lang="en-US" sz="1000" u="none" cap="none" strike="noStrike">
                <a:solidFill>
                  <a:srgbClr val="00C27C"/>
                </a:solidFill>
                <a:latin typeface="Arial"/>
                <a:ea typeface="Arial"/>
                <a:cs typeface="Arial"/>
                <a:sym typeface="Arial"/>
              </a:rPr>
              <a:t>Deliverable Status</a:t>
            </a:r>
            <a:endParaRPr b="0" i="0" sz="1000" u="none" cap="none" strike="noStrike">
              <a:solidFill>
                <a:schemeClr val="dk1"/>
              </a:solidFill>
              <a:latin typeface="Calibri"/>
              <a:ea typeface="Calibri"/>
              <a:cs typeface="Calibri"/>
              <a:sym typeface="Calibri"/>
            </a:endParaRPr>
          </a:p>
        </p:txBody>
      </p:sp>
      <p:sp>
        <p:nvSpPr>
          <p:cNvPr id="145" name="Google Shape;145;p7"/>
          <p:cNvSpPr/>
          <p:nvPr/>
        </p:nvSpPr>
        <p:spPr>
          <a:xfrm>
            <a:off x="365760" y="1645920"/>
            <a:ext cx="8412600" cy="548700"/>
          </a:xfrm>
          <a:prstGeom prst="rect">
            <a:avLst/>
          </a:prstGeom>
          <a:solidFill>
            <a:srgbClr val="F4F5F7"/>
          </a:solidFill>
          <a:ln cap="flat" cmpd="sng" w="12700">
            <a:solidFill>
              <a:srgbClr val="E5E7EB"/>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6" name="Google Shape;146;p7"/>
          <p:cNvSpPr/>
          <p:nvPr/>
        </p:nvSpPr>
        <p:spPr>
          <a:xfrm>
            <a:off x="365760" y="1645920"/>
            <a:ext cx="54900" cy="548700"/>
          </a:xfrm>
          <a:prstGeom prst="rect">
            <a:avLst/>
          </a:prstGeom>
          <a:solidFill>
            <a:srgbClr val="EF5350"/>
          </a:solidFill>
          <a:ln cap="flat" cmpd="sng" w="12700">
            <a:solidFill>
              <a:srgbClr val="EF535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7" name="Google Shape;147;p7"/>
          <p:cNvSpPr/>
          <p:nvPr/>
        </p:nvSpPr>
        <p:spPr>
          <a:xfrm>
            <a:off x="502920" y="1801368"/>
            <a:ext cx="1188600" cy="25590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EF5350"/>
              </a:buClr>
              <a:buSzPts val="1300"/>
              <a:buFont typeface="Arial"/>
              <a:buNone/>
            </a:pPr>
            <a:r>
              <a:rPr b="1" i="0" lang="en-US" sz="1300" u="none" cap="none" strike="noStrike">
                <a:solidFill>
                  <a:srgbClr val="EF5350"/>
                </a:solidFill>
                <a:latin typeface="Arial"/>
                <a:ea typeface="Arial"/>
                <a:cs typeface="Arial"/>
                <a:sym typeface="Arial"/>
              </a:rPr>
              <a:t>Session 1</a:t>
            </a:r>
            <a:endParaRPr b="0" i="0" sz="1300" u="none" cap="none" strike="noStrike">
              <a:solidFill>
                <a:schemeClr val="dk1"/>
              </a:solidFill>
              <a:latin typeface="Calibri"/>
              <a:ea typeface="Calibri"/>
              <a:cs typeface="Calibri"/>
              <a:sym typeface="Calibri"/>
            </a:endParaRPr>
          </a:p>
        </p:txBody>
      </p:sp>
      <p:sp>
        <p:nvSpPr>
          <p:cNvPr id="148" name="Google Shape;148;p7"/>
          <p:cNvSpPr/>
          <p:nvPr/>
        </p:nvSpPr>
        <p:spPr>
          <a:xfrm>
            <a:off x="1828800" y="1801368"/>
            <a:ext cx="2606100" cy="25590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1F2D3D"/>
              </a:buClr>
              <a:buSzPts val="1200"/>
              <a:buFont typeface="Arial"/>
              <a:buNone/>
            </a:pPr>
            <a:r>
              <a:rPr b="1" i="0" lang="en-US" sz="1200" u="none" cap="none" strike="noStrike">
                <a:solidFill>
                  <a:srgbClr val="1F2D3D"/>
                </a:solidFill>
                <a:latin typeface="Arial"/>
                <a:ea typeface="Arial"/>
                <a:cs typeface="Arial"/>
                <a:sym typeface="Arial"/>
              </a:rPr>
              <a:t>What is Allbound?</a:t>
            </a:r>
            <a:endParaRPr b="0" i="0" sz="1200" u="none" cap="none" strike="noStrike">
              <a:solidFill>
                <a:schemeClr val="dk1"/>
              </a:solidFill>
              <a:latin typeface="Calibri"/>
              <a:ea typeface="Calibri"/>
              <a:cs typeface="Calibri"/>
              <a:sym typeface="Calibri"/>
            </a:endParaRPr>
          </a:p>
        </p:txBody>
      </p:sp>
      <p:sp>
        <p:nvSpPr>
          <p:cNvPr id="149" name="Google Shape;149;p7"/>
          <p:cNvSpPr/>
          <p:nvPr/>
        </p:nvSpPr>
        <p:spPr>
          <a:xfrm>
            <a:off x="4983480" y="1801368"/>
            <a:ext cx="822900" cy="2559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Clr>
                <a:srgbClr val="8492A6"/>
              </a:buClr>
              <a:buSzPts val="1200"/>
              <a:buFont typeface="Arial"/>
              <a:buNone/>
            </a:pPr>
            <a:r>
              <a:rPr b="0" i="0" lang="en-US" sz="1200" u="none" cap="none" strike="noStrike">
                <a:solidFill>
                  <a:srgbClr val="8492A6"/>
                </a:solidFill>
                <a:latin typeface="Arial"/>
                <a:ea typeface="Arial"/>
                <a:cs typeface="Arial"/>
                <a:sym typeface="Arial"/>
              </a:rPr>
              <a:t>3–5</a:t>
            </a:r>
            <a:endParaRPr b="0" i="0" sz="1200" u="none" cap="none" strike="noStrike">
              <a:solidFill>
                <a:schemeClr val="dk1"/>
              </a:solidFill>
              <a:latin typeface="Calibri"/>
              <a:ea typeface="Calibri"/>
              <a:cs typeface="Calibri"/>
              <a:sym typeface="Calibri"/>
            </a:endParaRPr>
          </a:p>
        </p:txBody>
      </p:sp>
      <p:sp>
        <p:nvSpPr>
          <p:cNvPr id="150" name="Google Shape;150;p7"/>
          <p:cNvSpPr/>
          <p:nvPr/>
        </p:nvSpPr>
        <p:spPr>
          <a:xfrm>
            <a:off x="5989320" y="1801368"/>
            <a:ext cx="2697600" cy="25590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334155"/>
              </a:buClr>
              <a:buSzPts val="1100"/>
              <a:buFont typeface="Arial"/>
              <a:buNone/>
            </a:pPr>
            <a:r>
              <a:rPr b="0" i="0" lang="en-US" sz="1100" u="none" cap="none" strike="noStrike">
                <a:solidFill>
                  <a:srgbClr val="334155"/>
                </a:solidFill>
                <a:latin typeface="Arial"/>
                <a:ea typeface="Arial"/>
                <a:cs typeface="Arial"/>
                <a:sym typeface="Arial"/>
              </a:rPr>
              <a:t>Pre-work only</a:t>
            </a:r>
            <a:endParaRPr b="0" i="0" sz="1100" u="none" cap="none" strike="noStrike">
              <a:solidFill>
                <a:schemeClr val="dk1"/>
              </a:solidFill>
              <a:latin typeface="Calibri"/>
              <a:ea typeface="Calibri"/>
              <a:cs typeface="Calibri"/>
              <a:sym typeface="Calibri"/>
            </a:endParaRPr>
          </a:p>
        </p:txBody>
      </p:sp>
      <p:sp>
        <p:nvSpPr>
          <p:cNvPr id="151" name="Google Shape;151;p7"/>
          <p:cNvSpPr/>
          <p:nvPr/>
        </p:nvSpPr>
        <p:spPr>
          <a:xfrm>
            <a:off x="365760" y="2267712"/>
            <a:ext cx="8412600" cy="548700"/>
          </a:xfrm>
          <a:prstGeom prst="rect">
            <a:avLst/>
          </a:prstGeom>
          <a:solidFill>
            <a:srgbClr val="FFFFFF"/>
          </a:solidFill>
          <a:ln cap="flat" cmpd="sng" w="12700">
            <a:solidFill>
              <a:srgbClr val="E5E7EB"/>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2" name="Google Shape;152;p7"/>
          <p:cNvSpPr/>
          <p:nvPr/>
        </p:nvSpPr>
        <p:spPr>
          <a:xfrm>
            <a:off x="365760" y="2267712"/>
            <a:ext cx="54900" cy="548700"/>
          </a:xfrm>
          <a:prstGeom prst="rect">
            <a:avLst/>
          </a:prstGeom>
          <a:solidFill>
            <a:srgbClr val="F59E0B"/>
          </a:solidFill>
          <a:ln cap="flat" cmpd="sng" w="12700">
            <a:solidFill>
              <a:srgbClr val="F59E0B"/>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3" name="Google Shape;153;p7"/>
          <p:cNvSpPr/>
          <p:nvPr/>
        </p:nvSpPr>
        <p:spPr>
          <a:xfrm>
            <a:off x="502920" y="2423160"/>
            <a:ext cx="1188600" cy="25590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F59E0B"/>
              </a:buClr>
              <a:buSzPts val="1300"/>
              <a:buFont typeface="Arial"/>
              <a:buNone/>
            </a:pPr>
            <a:r>
              <a:rPr b="1" i="0" lang="en-US" sz="1300" u="none" cap="none" strike="noStrike">
                <a:solidFill>
                  <a:srgbClr val="F59E0B"/>
                </a:solidFill>
                <a:latin typeface="Arial"/>
                <a:ea typeface="Arial"/>
                <a:cs typeface="Arial"/>
                <a:sym typeface="Arial"/>
              </a:rPr>
              <a:t>Session 2</a:t>
            </a:r>
            <a:endParaRPr b="0" i="0" sz="1300" u="none" cap="none" strike="noStrike">
              <a:solidFill>
                <a:schemeClr val="dk1"/>
              </a:solidFill>
              <a:latin typeface="Calibri"/>
              <a:ea typeface="Calibri"/>
              <a:cs typeface="Calibri"/>
              <a:sym typeface="Calibri"/>
            </a:endParaRPr>
          </a:p>
        </p:txBody>
      </p:sp>
      <p:sp>
        <p:nvSpPr>
          <p:cNvPr id="154" name="Google Shape;154;p7"/>
          <p:cNvSpPr/>
          <p:nvPr/>
        </p:nvSpPr>
        <p:spPr>
          <a:xfrm>
            <a:off x="1828800" y="2423160"/>
            <a:ext cx="2606100" cy="25590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1F2D3D"/>
              </a:buClr>
              <a:buSzPts val="1200"/>
              <a:buFont typeface="Arial"/>
              <a:buNone/>
            </a:pPr>
            <a:r>
              <a:rPr b="1" i="0" lang="en-US" sz="1200" u="none" cap="none" strike="noStrike">
                <a:solidFill>
                  <a:srgbClr val="1F2D3D"/>
                </a:solidFill>
                <a:latin typeface="Arial"/>
                <a:ea typeface="Arial"/>
                <a:cs typeface="Arial"/>
                <a:sym typeface="Arial"/>
              </a:rPr>
              <a:t>Sourcing Layer</a:t>
            </a:r>
            <a:endParaRPr b="0" i="0" sz="1200" u="none" cap="none" strike="noStrike">
              <a:solidFill>
                <a:schemeClr val="dk1"/>
              </a:solidFill>
              <a:latin typeface="Calibri"/>
              <a:ea typeface="Calibri"/>
              <a:cs typeface="Calibri"/>
              <a:sym typeface="Calibri"/>
            </a:endParaRPr>
          </a:p>
        </p:txBody>
      </p:sp>
      <p:sp>
        <p:nvSpPr>
          <p:cNvPr id="155" name="Google Shape;155;p7"/>
          <p:cNvSpPr/>
          <p:nvPr/>
        </p:nvSpPr>
        <p:spPr>
          <a:xfrm>
            <a:off x="4983480" y="2423160"/>
            <a:ext cx="822900" cy="2559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Clr>
                <a:srgbClr val="8492A6"/>
              </a:buClr>
              <a:buSzPts val="1200"/>
              <a:buFont typeface="Arial"/>
              <a:buNone/>
            </a:pPr>
            <a:r>
              <a:rPr b="0" i="0" lang="en-US" sz="1200" u="none" cap="none" strike="noStrike">
                <a:solidFill>
                  <a:srgbClr val="8492A6"/>
                </a:solidFill>
                <a:latin typeface="Arial"/>
                <a:ea typeface="Arial"/>
                <a:cs typeface="Arial"/>
                <a:sym typeface="Arial"/>
              </a:rPr>
              <a:t>6–9</a:t>
            </a:r>
            <a:endParaRPr b="0" i="0" sz="1200" u="none" cap="none" strike="noStrike">
              <a:solidFill>
                <a:schemeClr val="dk1"/>
              </a:solidFill>
              <a:latin typeface="Calibri"/>
              <a:ea typeface="Calibri"/>
              <a:cs typeface="Calibri"/>
              <a:sym typeface="Calibri"/>
            </a:endParaRPr>
          </a:p>
        </p:txBody>
      </p:sp>
      <p:sp>
        <p:nvSpPr>
          <p:cNvPr id="156" name="Google Shape;156;p7"/>
          <p:cNvSpPr/>
          <p:nvPr/>
        </p:nvSpPr>
        <p:spPr>
          <a:xfrm>
            <a:off x="5989320" y="2423160"/>
            <a:ext cx="2697600" cy="25590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334155"/>
              </a:buClr>
              <a:buSzPts val="1100"/>
              <a:buFont typeface="Arial"/>
              <a:buNone/>
            </a:pPr>
            <a:r>
              <a:rPr b="0" i="0" lang="en-US" sz="1100" u="none" cap="none" strike="noStrike">
                <a:solidFill>
                  <a:srgbClr val="334155"/>
                </a:solidFill>
                <a:latin typeface="Arial"/>
                <a:ea typeface="Arial"/>
                <a:cs typeface="Arial"/>
                <a:sym typeface="Arial"/>
              </a:rPr>
              <a:t>Deliverable 1 starts</a:t>
            </a:r>
            <a:endParaRPr b="0" i="0" sz="1100" u="none" cap="none" strike="noStrike">
              <a:solidFill>
                <a:schemeClr val="dk1"/>
              </a:solidFill>
              <a:latin typeface="Calibri"/>
              <a:ea typeface="Calibri"/>
              <a:cs typeface="Calibri"/>
              <a:sym typeface="Calibri"/>
            </a:endParaRPr>
          </a:p>
        </p:txBody>
      </p:sp>
      <p:sp>
        <p:nvSpPr>
          <p:cNvPr id="157" name="Google Shape;157;p7"/>
          <p:cNvSpPr/>
          <p:nvPr/>
        </p:nvSpPr>
        <p:spPr>
          <a:xfrm>
            <a:off x="365760" y="2889504"/>
            <a:ext cx="8412600" cy="548700"/>
          </a:xfrm>
          <a:prstGeom prst="rect">
            <a:avLst/>
          </a:prstGeom>
          <a:solidFill>
            <a:srgbClr val="F4F5F7"/>
          </a:solidFill>
          <a:ln cap="flat" cmpd="sng" w="12700">
            <a:solidFill>
              <a:srgbClr val="E5E7EB"/>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8" name="Google Shape;158;p7"/>
          <p:cNvSpPr/>
          <p:nvPr/>
        </p:nvSpPr>
        <p:spPr>
          <a:xfrm>
            <a:off x="365760" y="2889504"/>
            <a:ext cx="54900" cy="548700"/>
          </a:xfrm>
          <a:prstGeom prst="rect">
            <a:avLst/>
          </a:prstGeom>
          <a:solidFill>
            <a:srgbClr val="00C27C"/>
          </a:solidFill>
          <a:ln cap="flat" cmpd="sng" w="12700">
            <a:solidFill>
              <a:srgbClr val="00C27C"/>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9" name="Google Shape;159;p7"/>
          <p:cNvSpPr/>
          <p:nvPr/>
        </p:nvSpPr>
        <p:spPr>
          <a:xfrm>
            <a:off x="502920" y="3044952"/>
            <a:ext cx="1188600" cy="25590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00C27C"/>
              </a:buClr>
              <a:buSzPts val="1300"/>
              <a:buFont typeface="Arial"/>
              <a:buNone/>
            </a:pPr>
            <a:r>
              <a:rPr b="1" i="0" lang="en-US" sz="1300" u="none" cap="none" strike="noStrike">
                <a:solidFill>
                  <a:srgbClr val="00C27C"/>
                </a:solidFill>
                <a:latin typeface="Arial"/>
                <a:ea typeface="Arial"/>
                <a:cs typeface="Arial"/>
                <a:sym typeface="Arial"/>
              </a:rPr>
              <a:t>Session 3</a:t>
            </a:r>
            <a:endParaRPr b="0" i="0" sz="1300" u="none" cap="none" strike="noStrike">
              <a:solidFill>
                <a:schemeClr val="dk1"/>
              </a:solidFill>
              <a:latin typeface="Calibri"/>
              <a:ea typeface="Calibri"/>
              <a:cs typeface="Calibri"/>
              <a:sym typeface="Calibri"/>
            </a:endParaRPr>
          </a:p>
        </p:txBody>
      </p:sp>
      <p:sp>
        <p:nvSpPr>
          <p:cNvPr id="160" name="Google Shape;160;p7"/>
          <p:cNvSpPr/>
          <p:nvPr/>
        </p:nvSpPr>
        <p:spPr>
          <a:xfrm>
            <a:off x="1828800" y="3044952"/>
            <a:ext cx="2606100" cy="25590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1F2D3D"/>
              </a:buClr>
              <a:buSzPts val="1200"/>
              <a:buFont typeface="Arial"/>
              <a:buNone/>
            </a:pPr>
            <a:r>
              <a:rPr b="1" i="0" lang="en-US" sz="1200" u="none" cap="none" strike="noStrike">
                <a:solidFill>
                  <a:srgbClr val="1F2D3D"/>
                </a:solidFill>
                <a:latin typeface="Arial"/>
                <a:ea typeface="Arial"/>
                <a:cs typeface="Arial"/>
                <a:sym typeface="Arial"/>
              </a:rPr>
              <a:t>Enrichment &amp; Segmentation Layer</a:t>
            </a:r>
            <a:endParaRPr b="0" i="0" sz="1200" u="none" cap="none" strike="noStrike">
              <a:solidFill>
                <a:schemeClr val="dk1"/>
              </a:solidFill>
              <a:latin typeface="Calibri"/>
              <a:ea typeface="Calibri"/>
              <a:cs typeface="Calibri"/>
              <a:sym typeface="Calibri"/>
            </a:endParaRPr>
          </a:p>
        </p:txBody>
      </p:sp>
      <p:sp>
        <p:nvSpPr>
          <p:cNvPr id="161" name="Google Shape;161;p7"/>
          <p:cNvSpPr/>
          <p:nvPr/>
        </p:nvSpPr>
        <p:spPr>
          <a:xfrm>
            <a:off x="4983480" y="3044952"/>
            <a:ext cx="822900" cy="2559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Clr>
                <a:srgbClr val="8492A6"/>
              </a:buClr>
              <a:buSzPts val="1200"/>
              <a:buFont typeface="Arial"/>
              <a:buNone/>
            </a:pPr>
            <a:r>
              <a:rPr b="0" i="0" lang="en-US" sz="1200" u="none" cap="none" strike="noStrike">
                <a:solidFill>
                  <a:srgbClr val="8492A6"/>
                </a:solidFill>
                <a:latin typeface="Arial"/>
                <a:ea typeface="Arial"/>
                <a:cs typeface="Arial"/>
                <a:sym typeface="Arial"/>
              </a:rPr>
              <a:t>10–14</a:t>
            </a:r>
            <a:endParaRPr b="0" i="0" sz="1200" u="none" cap="none" strike="noStrike">
              <a:solidFill>
                <a:schemeClr val="dk1"/>
              </a:solidFill>
              <a:latin typeface="Calibri"/>
              <a:ea typeface="Calibri"/>
              <a:cs typeface="Calibri"/>
              <a:sym typeface="Calibri"/>
            </a:endParaRPr>
          </a:p>
        </p:txBody>
      </p:sp>
      <p:sp>
        <p:nvSpPr>
          <p:cNvPr id="162" name="Google Shape;162;p7"/>
          <p:cNvSpPr/>
          <p:nvPr/>
        </p:nvSpPr>
        <p:spPr>
          <a:xfrm>
            <a:off x="5989320" y="3044952"/>
            <a:ext cx="2697600" cy="25590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334155"/>
              </a:buClr>
              <a:buSzPts val="1100"/>
              <a:buFont typeface="Arial"/>
              <a:buNone/>
            </a:pPr>
            <a:r>
              <a:rPr b="0" i="0" lang="en-US" sz="1100" u="none" cap="none" strike="noStrike">
                <a:solidFill>
                  <a:srgbClr val="334155"/>
                </a:solidFill>
                <a:latin typeface="Arial"/>
                <a:ea typeface="Arial"/>
                <a:cs typeface="Arial"/>
                <a:sym typeface="Arial"/>
              </a:rPr>
              <a:t>Deliverable 1 due before Session 4</a:t>
            </a:r>
            <a:endParaRPr b="0" i="0" sz="1100" u="none" cap="none" strike="noStrike">
              <a:solidFill>
                <a:schemeClr val="dk1"/>
              </a:solidFill>
              <a:latin typeface="Calibri"/>
              <a:ea typeface="Calibri"/>
              <a:cs typeface="Calibri"/>
              <a:sym typeface="Calibri"/>
            </a:endParaRPr>
          </a:p>
        </p:txBody>
      </p:sp>
      <p:sp>
        <p:nvSpPr>
          <p:cNvPr id="163" name="Google Shape;163;p7"/>
          <p:cNvSpPr/>
          <p:nvPr/>
        </p:nvSpPr>
        <p:spPr>
          <a:xfrm>
            <a:off x="365760" y="3511296"/>
            <a:ext cx="8412600" cy="548700"/>
          </a:xfrm>
          <a:prstGeom prst="rect">
            <a:avLst/>
          </a:prstGeom>
          <a:solidFill>
            <a:srgbClr val="FFFFFF"/>
          </a:solidFill>
          <a:ln cap="flat" cmpd="sng" w="12700">
            <a:solidFill>
              <a:srgbClr val="E5E7EB"/>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4" name="Google Shape;164;p7"/>
          <p:cNvSpPr/>
          <p:nvPr/>
        </p:nvSpPr>
        <p:spPr>
          <a:xfrm>
            <a:off x="365760" y="3511296"/>
            <a:ext cx="54900" cy="548700"/>
          </a:xfrm>
          <a:prstGeom prst="rect">
            <a:avLst/>
          </a:prstGeom>
          <a:solidFill>
            <a:srgbClr val="00C27C"/>
          </a:solidFill>
          <a:ln cap="flat" cmpd="sng" w="12700">
            <a:solidFill>
              <a:srgbClr val="00C27C"/>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5" name="Google Shape;165;p7"/>
          <p:cNvSpPr/>
          <p:nvPr/>
        </p:nvSpPr>
        <p:spPr>
          <a:xfrm>
            <a:off x="502920" y="3666744"/>
            <a:ext cx="1188600" cy="25590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00C27C"/>
              </a:buClr>
              <a:buSzPts val="1300"/>
              <a:buFont typeface="Arial"/>
              <a:buNone/>
            </a:pPr>
            <a:r>
              <a:rPr b="1" i="0" lang="en-US" sz="1300" u="none" cap="none" strike="noStrike">
                <a:solidFill>
                  <a:srgbClr val="00C27C"/>
                </a:solidFill>
                <a:latin typeface="Arial"/>
                <a:ea typeface="Arial"/>
                <a:cs typeface="Arial"/>
                <a:sym typeface="Arial"/>
              </a:rPr>
              <a:t>Session 4</a:t>
            </a:r>
            <a:endParaRPr b="0" i="0" sz="1300" u="none" cap="none" strike="noStrike">
              <a:solidFill>
                <a:schemeClr val="dk1"/>
              </a:solidFill>
              <a:latin typeface="Calibri"/>
              <a:ea typeface="Calibri"/>
              <a:cs typeface="Calibri"/>
              <a:sym typeface="Calibri"/>
            </a:endParaRPr>
          </a:p>
        </p:txBody>
      </p:sp>
      <p:sp>
        <p:nvSpPr>
          <p:cNvPr id="166" name="Google Shape;166;p7"/>
          <p:cNvSpPr/>
          <p:nvPr/>
        </p:nvSpPr>
        <p:spPr>
          <a:xfrm>
            <a:off x="1828800" y="3666744"/>
            <a:ext cx="2606100" cy="25590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1F2D3D"/>
              </a:buClr>
              <a:buSzPts val="1200"/>
              <a:buFont typeface="Arial"/>
              <a:buNone/>
            </a:pPr>
            <a:r>
              <a:rPr b="1" i="0" lang="en-US" sz="1200" u="none" cap="none" strike="noStrike">
                <a:solidFill>
                  <a:srgbClr val="1F2D3D"/>
                </a:solidFill>
                <a:latin typeface="Arial"/>
                <a:ea typeface="Arial"/>
                <a:cs typeface="Arial"/>
                <a:sym typeface="Arial"/>
              </a:rPr>
              <a:t>Scoring Layer</a:t>
            </a:r>
            <a:endParaRPr b="0" i="0" sz="1200" u="none" cap="none" strike="noStrike">
              <a:solidFill>
                <a:schemeClr val="dk1"/>
              </a:solidFill>
              <a:latin typeface="Calibri"/>
              <a:ea typeface="Calibri"/>
              <a:cs typeface="Calibri"/>
              <a:sym typeface="Calibri"/>
            </a:endParaRPr>
          </a:p>
        </p:txBody>
      </p:sp>
      <p:sp>
        <p:nvSpPr>
          <p:cNvPr id="167" name="Google Shape;167;p7"/>
          <p:cNvSpPr/>
          <p:nvPr/>
        </p:nvSpPr>
        <p:spPr>
          <a:xfrm>
            <a:off x="4983480" y="3666744"/>
            <a:ext cx="822900" cy="2559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Clr>
                <a:srgbClr val="8492A6"/>
              </a:buClr>
              <a:buSzPts val="1200"/>
              <a:buFont typeface="Arial"/>
              <a:buNone/>
            </a:pPr>
            <a:r>
              <a:rPr b="0" i="0" lang="en-US" sz="1200" u="none" cap="none" strike="noStrike">
                <a:solidFill>
                  <a:srgbClr val="8492A6"/>
                </a:solidFill>
                <a:latin typeface="Arial"/>
                <a:ea typeface="Arial"/>
                <a:cs typeface="Arial"/>
                <a:sym typeface="Arial"/>
              </a:rPr>
              <a:t>15–20</a:t>
            </a:r>
            <a:endParaRPr b="0" i="0" sz="1200" u="none" cap="none" strike="noStrike">
              <a:solidFill>
                <a:schemeClr val="dk1"/>
              </a:solidFill>
              <a:latin typeface="Calibri"/>
              <a:ea typeface="Calibri"/>
              <a:cs typeface="Calibri"/>
              <a:sym typeface="Calibri"/>
            </a:endParaRPr>
          </a:p>
        </p:txBody>
      </p:sp>
      <p:sp>
        <p:nvSpPr>
          <p:cNvPr id="168" name="Google Shape;168;p7"/>
          <p:cNvSpPr/>
          <p:nvPr/>
        </p:nvSpPr>
        <p:spPr>
          <a:xfrm>
            <a:off x="5989320" y="3666744"/>
            <a:ext cx="2697600" cy="25590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334155"/>
              </a:buClr>
              <a:buSzPts val="1100"/>
              <a:buFont typeface="Arial"/>
              <a:buNone/>
            </a:pPr>
            <a:r>
              <a:rPr b="0" i="0" lang="en-US" sz="1100" u="none" cap="none" strike="noStrike">
                <a:solidFill>
                  <a:srgbClr val="334155"/>
                </a:solidFill>
                <a:latin typeface="Arial"/>
                <a:ea typeface="Arial"/>
                <a:cs typeface="Arial"/>
                <a:sym typeface="Arial"/>
              </a:rPr>
              <a:t>Deliverable 2 starts</a:t>
            </a:r>
            <a:endParaRPr b="0" i="0" sz="1100" u="none" cap="none" strike="noStrike">
              <a:solidFill>
                <a:schemeClr val="dk1"/>
              </a:solidFill>
              <a:latin typeface="Calibri"/>
              <a:ea typeface="Calibri"/>
              <a:cs typeface="Calibri"/>
              <a:sym typeface="Calibri"/>
            </a:endParaRPr>
          </a:p>
        </p:txBody>
      </p:sp>
      <p:sp>
        <p:nvSpPr>
          <p:cNvPr id="169" name="Google Shape;169;p7"/>
          <p:cNvSpPr/>
          <p:nvPr/>
        </p:nvSpPr>
        <p:spPr>
          <a:xfrm>
            <a:off x="365760" y="4133088"/>
            <a:ext cx="8412600" cy="548700"/>
          </a:xfrm>
          <a:prstGeom prst="rect">
            <a:avLst/>
          </a:prstGeom>
          <a:solidFill>
            <a:srgbClr val="F4F5F7"/>
          </a:solidFill>
          <a:ln cap="flat" cmpd="sng" w="12700">
            <a:solidFill>
              <a:srgbClr val="E5E7EB"/>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0" name="Google Shape;170;p7"/>
          <p:cNvSpPr/>
          <p:nvPr/>
        </p:nvSpPr>
        <p:spPr>
          <a:xfrm>
            <a:off x="365760" y="4133088"/>
            <a:ext cx="54900" cy="548700"/>
          </a:xfrm>
          <a:prstGeom prst="rect">
            <a:avLst/>
          </a:prstGeom>
          <a:solidFill>
            <a:srgbClr val="7C3AED"/>
          </a:solidFill>
          <a:ln cap="flat" cmpd="sng" w="12700">
            <a:solidFill>
              <a:srgbClr val="7C3AED"/>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1" name="Google Shape;171;p7"/>
          <p:cNvSpPr/>
          <p:nvPr/>
        </p:nvSpPr>
        <p:spPr>
          <a:xfrm>
            <a:off x="502920" y="4288536"/>
            <a:ext cx="1188600" cy="25590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7C3AED"/>
              </a:buClr>
              <a:buSzPts val="1300"/>
              <a:buFont typeface="Arial"/>
              <a:buNone/>
            </a:pPr>
            <a:r>
              <a:rPr b="1" i="0" lang="en-US" sz="1300" u="none" cap="none" strike="noStrike">
                <a:solidFill>
                  <a:srgbClr val="7C3AED"/>
                </a:solidFill>
                <a:latin typeface="Arial"/>
                <a:ea typeface="Arial"/>
                <a:cs typeface="Arial"/>
                <a:sym typeface="Arial"/>
              </a:rPr>
              <a:t>Session 5</a:t>
            </a:r>
            <a:endParaRPr b="0" i="0" sz="1300" u="none" cap="none" strike="noStrike">
              <a:solidFill>
                <a:schemeClr val="dk1"/>
              </a:solidFill>
              <a:latin typeface="Calibri"/>
              <a:ea typeface="Calibri"/>
              <a:cs typeface="Calibri"/>
              <a:sym typeface="Calibri"/>
            </a:endParaRPr>
          </a:p>
        </p:txBody>
      </p:sp>
      <p:sp>
        <p:nvSpPr>
          <p:cNvPr id="172" name="Google Shape;172;p7"/>
          <p:cNvSpPr/>
          <p:nvPr/>
        </p:nvSpPr>
        <p:spPr>
          <a:xfrm>
            <a:off x="1828800" y="4288536"/>
            <a:ext cx="2606100" cy="25590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1F2D3D"/>
              </a:buClr>
              <a:buSzPts val="1200"/>
              <a:buFont typeface="Arial"/>
              <a:buNone/>
            </a:pPr>
            <a:r>
              <a:rPr b="1" i="0" lang="en-US" sz="1200" u="none" cap="none" strike="noStrike">
                <a:solidFill>
                  <a:srgbClr val="1F2D3D"/>
                </a:solidFill>
                <a:latin typeface="Arial"/>
                <a:ea typeface="Arial"/>
                <a:cs typeface="Arial"/>
                <a:sym typeface="Arial"/>
              </a:rPr>
              <a:t>Action Layer</a:t>
            </a:r>
            <a:endParaRPr b="0" i="0" sz="1200" u="none" cap="none" strike="noStrike">
              <a:solidFill>
                <a:schemeClr val="dk1"/>
              </a:solidFill>
              <a:latin typeface="Calibri"/>
              <a:ea typeface="Calibri"/>
              <a:cs typeface="Calibri"/>
              <a:sym typeface="Calibri"/>
            </a:endParaRPr>
          </a:p>
        </p:txBody>
      </p:sp>
      <p:sp>
        <p:nvSpPr>
          <p:cNvPr id="173" name="Google Shape;173;p7"/>
          <p:cNvSpPr/>
          <p:nvPr/>
        </p:nvSpPr>
        <p:spPr>
          <a:xfrm>
            <a:off x="4983480" y="4288536"/>
            <a:ext cx="822900" cy="2559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Clr>
                <a:srgbClr val="8492A6"/>
              </a:buClr>
              <a:buSzPts val="1200"/>
              <a:buFont typeface="Arial"/>
              <a:buNone/>
            </a:pPr>
            <a:r>
              <a:rPr b="0" i="0" lang="en-US" sz="1200" u="none" cap="none" strike="noStrike">
                <a:solidFill>
                  <a:srgbClr val="8492A6"/>
                </a:solidFill>
                <a:latin typeface="Arial"/>
                <a:ea typeface="Arial"/>
                <a:cs typeface="Arial"/>
                <a:sym typeface="Arial"/>
              </a:rPr>
              <a:t>21–26</a:t>
            </a:r>
            <a:endParaRPr b="0" i="0" sz="1200" u="none" cap="none" strike="noStrike">
              <a:solidFill>
                <a:schemeClr val="dk1"/>
              </a:solidFill>
              <a:latin typeface="Calibri"/>
              <a:ea typeface="Calibri"/>
              <a:cs typeface="Calibri"/>
              <a:sym typeface="Calibri"/>
            </a:endParaRPr>
          </a:p>
        </p:txBody>
      </p:sp>
      <p:sp>
        <p:nvSpPr>
          <p:cNvPr id="174" name="Google Shape;174;p7"/>
          <p:cNvSpPr/>
          <p:nvPr/>
        </p:nvSpPr>
        <p:spPr>
          <a:xfrm>
            <a:off x="5989320" y="4288536"/>
            <a:ext cx="2697600" cy="25590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334155"/>
              </a:buClr>
              <a:buSzPts val="1100"/>
              <a:buFont typeface="Arial"/>
              <a:buNone/>
            </a:pPr>
            <a:r>
              <a:rPr b="0" i="0" lang="en-US" sz="1100" u="none" cap="none" strike="noStrike">
                <a:solidFill>
                  <a:srgbClr val="334155"/>
                </a:solidFill>
                <a:latin typeface="Arial"/>
                <a:ea typeface="Arial"/>
                <a:cs typeface="Arial"/>
                <a:sym typeface="Arial"/>
              </a:rPr>
              <a:t>Deliverable 2 due 1 week after</a:t>
            </a:r>
            <a:endParaRPr b="0" i="0" sz="1100" u="none" cap="none" strike="noStrike">
              <a:solidFill>
                <a:schemeClr val="dk1"/>
              </a:solidFill>
              <a:latin typeface="Calibri"/>
              <a:ea typeface="Calibri"/>
              <a:cs typeface="Calibri"/>
              <a:sym typeface="Calibri"/>
            </a:endParaRPr>
          </a:p>
        </p:txBody>
      </p:sp>
      <p:sp>
        <p:nvSpPr>
          <p:cNvPr id="175" name="Google Shape;175;p7"/>
          <p:cNvSpPr/>
          <p:nvPr/>
        </p:nvSpPr>
        <p:spPr>
          <a:xfrm>
            <a:off x="365760" y="4892040"/>
            <a:ext cx="8412600" cy="201300"/>
          </a:xfrm>
          <a:prstGeom prst="rect">
            <a:avLst/>
          </a:prstGeom>
          <a:solidFill>
            <a:srgbClr val="EBF8F2"/>
          </a:solidFill>
          <a:ln cap="flat" cmpd="sng" w="12700">
            <a:solidFill>
              <a:srgbClr val="00C27C"/>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6" name="Google Shape;176;p7"/>
          <p:cNvSpPr/>
          <p:nvPr/>
        </p:nvSpPr>
        <p:spPr>
          <a:xfrm>
            <a:off x="502920" y="4910328"/>
            <a:ext cx="8229600" cy="16470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00A869"/>
              </a:buClr>
              <a:buSzPts val="1000"/>
              <a:buFont typeface="Arial"/>
              <a:buNone/>
            </a:pPr>
            <a:r>
              <a:rPr b="1" i="0" lang="en-US" sz="1000" u="none" cap="none" strike="noStrike">
                <a:solidFill>
                  <a:srgbClr val="00A869"/>
                </a:solidFill>
                <a:latin typeface="Arial"/>
                <a:ea typeface="Arial"/>
                <a:cs typeface="Arial"/>
                <a:sym typeface="Arial"/>
              </a:rPr>
              <a:t>📌  Fill in the shaded boxes during each session. Everything you write here feeds directly into Deliverables 1 and 2.</a:t>
            </a:r>
            <a:endParaRPr b="0" i="0" sz="1000" u="none" cap="none" strike="noStrike">
              <a:solidFill>
                <a:schemeClr val="dk1"/>
              </a:solidFill>
              <a:latin typeface="Calibri"/>
              <a:ea typeface="Calibri"/>
              <a:cs typeface="Calibri"/>
              <a:sym typeface="Calibri"/>
            </a:endParaRPr>
          </a:p>
        </p:txBody>
      </p:sp>
      <p:pic>
        <p:nvPicPr>
          <p:cNvPr descr="preencoded.png" id="177" name="Google Shape;177;p7"/>
          <p:cNvPicPr preferRelativeResize="0"/>
          <p:nvPr/>
        </p:nvPicPr>
        <p:blipFill rotWithShape="1">
          <a:blip r:embed="rId3">
            <a:alphaModFix amt="95000"/>
          </a:blip>
          <a:srcRect b="0" l="0" r="0" t="0"/>
          <a:stretch/>
        </p:blipFill>
        <p:spPr>
          <a:xfrm>
            <a:off x="0" y="0"/>
            <a:ext cx="9144000" cy="5143499"/>
          </a:xfrm>
          <a:prstGeom prst="rect">
            <a:avLst/>
          </a:prstGeom>
          <a:noFill/>
          <a:ln>
            <a:noFill/>
          </a:ln>
        </p:spPr>
      </p:pic>
      <p:sp>
        <p:nvSpPr>
          <p:cNvPr id="178" name="Google Shape;178;p7"/>
          <p:cNvSpPr/>
          <p:nvPr/>
        </p:nvSpPr>
        <p:spPr>
          <a:xfrm>
            <a:off x="50" y="0"/>
            <a:ext cx="9144000" cy="5143500"/>
          </a:xfrm>
          <a:prstGeom prst="rect">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9" name="Google Shape;179;p7"/>
          <p:cNvSpPr/>
          <p:nvPr/>
        </p:nvSpPr>
        <p:spPr>
          <a:xfrm>
            <a:off x="320040" y="713232"/>
            <a:ext cx="8503800" cy="365700"/>
          </a:xfrm>
          <a:prstGeom prst="rect">
            <a:avLst/>
          </a:prstGeom>
          <a:noFill/>
          <a:ln>
            <a:noFill/>
          </a:ln>
        </p:spPr>
        <p:txBody>
          <a:bodyPr anchorCtr="0" anchor="ctr" bIns="0" lIns="0" spcFirstLastPara="1" rIns="0" wrap="square" tIns="0">
            <a:noAutofit/>
          </a:bodyPr>
          <a:lstStyle/>
          <a:p>
            <a:pPr indent="0" lvl="0" marL="0" marR="0" rtl="0" algn="l">
              <a:spcBef>
                <a:spcPts val="0"/>
              </a:spcBef>
              <a:spcAft>
                <a:spcPts val="0"/>
              </a:spcAft>
              <a:buClr>
                <a:srgbClr val="FFFFFF"/>
              </a:buClr>
              <a:buSzPts val="2000"/>
              <a:buFont typeface="Arial"/>
              <a:buNone/>
            </a:pPr>
            <a:r>
              <a:rPr b="1" i="0" lang="en-US" sz="2000" u="none" cap="none" strike="noStrike">
                <a:solidFill>
                  <a:srgbClr val="FFFFFF"/>
                </a:solidFill>
                <a:latin typeface="Arial"/>
                <a:ea typeface="Arial"/>
                <a:cs typeface="Arial"/>
                <a:sym typeface="Arial"/>
              </a:rPr>
              <a:t>How a Research Trigger Becomes a Scorable Signal</a:t>
            </a:r>
            <a:endParaRPr b="0" i="0" sz="2000" u="none" cap="none" strike="noStrike">
              <a:solidFill>
                <a:srgbClr val="000536"/>
              </a:solidFill>
              <a:latin typeface="Calibri"/>
              <a:ea typeface="Calibri"/>
              <a:cs typeface="Calibri"/>
              <a:sym typeface="Calibri"/>
            </a:endParaRPr>
          </a:p>
        </p:txBody>
      </p:sp>
      <p:sp>
        <p:nvSpPr>
          <p:cNvPr id="180" name="Google Shape;180;p7"/>
          <p:cNvSpPr/>
          <p:nvPr/>
        </p:nvSpPr>
        <p:spPr>
          <a:xfrm>
            <a:off x="320150" y="886948"/>
            <a:ext cx="8503800" cy="384000"/>
          </a:xfrm>
          <a:prstGeom prst="rect">
            <a:avLst/>
          </a:prstGeom>
          <a:noFill/>
          <a:ln>
            <a:noFill/>
          </a:ln>
        </p:spPr>
        <p:txBody>
          <a:bodyPr anchorCtr="0" anchor="ctr" bIns="0" lIns="0" spcFirstLastPara="1" rIns="0" wrap="square" tIns="0">
            <a:noAutofit/>
          </a:bodyPr>
          <a:lstStyle/>
          <a:p>
            <a:pPr indent="0" lvl="0" marL="0" marR="0" rtl="0" algn="l">
              <a:spcBef>
                <a:spcPts val="0"/>
              </a:spcBef>
              <a:spcAft>
                <a:spcPts val="0"/>
              </a:spcAft>
              <a:buClr>
                <a:srgbClr val="8892B0"/>
              </a:buClr>
              <a:buSzPts val="1000"/>
              <a:buFont typeface="Arial"/>
              <a:buNone/>
            </a:pPr>
            <a:r>
              <a:rPr i="1" lang="en-US" sz="1000">
                <a:solidFill>
                  <a:srgbClr val="8892B0"/>
                </a:solidFill>
              </a:rPr>
              <a:t>Do some research or consolidate the information you might already have elsewhere. If you’ve never sat down to discuss what are the right conditions for business to close or who you’re going after, this is the moment. Your goal is to have very specific, itemized lists for the following. </a:t>
            </a:r>
            <a:endParaRPr b="0" i="0" sz="1000" u="none" cap="none" strike="noStrike">
              <a:solidFill>
                <a:srgbClr val="000536"/>
              </a:solidFill>
              <a:latin typeface="Calibri"/>
              <a:ea typeface="Calibri"/>
              <a:cs typeface="Calibri"/>
              <a:sym typeface="Calibri"/>
            </a:endParaRPr>
          </a:p>
        </p:txBody>
      </p:sp>
      <p:sp>
        <p:nvSpPr>
          <p:cNvPr id="181" name="Google Shape;181;p7"/>
          <p:cNvSpPr/>
          <p:nvPr/>
        </p:nvSpPr>
        <p:spPr>
          <a:xfrm>
            <a:off x="228600" y="1508760"/>
            <a:ext cx="2240400" cy="3163800"/>
          </a:xfrm>
          <a:prstGeom prst="rect">
            <a:avLst/>
          </a:prstGeom>
          <a:solidFill>
            <a:srgbClr val="1A1F4B"/>
          </a:solidFill>
          <a:ln cap="flat" cmpd="sng" w="12700">
            <a:solidFill>
              <a:srgbClr val="FEAD34"/>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sz="900">
              <a:solidFill>
                <a:srgbClr val="000536"/>
              </a:solidFill>
              <a:latin typeface="Calibri"/>
              <a:ea typeface="Calibri"/>
              <a:cs typeface="Calibri"/>
              <a:sym typeface="Calibri"/>
            </a:endParaRPr>
          </a:p>
        </p:txBody>
      </p:sp>
      <p:sp>
        <p:nvSpPr>
          <p:cNvPr id="182" name="Google Shape;182;p7"/>
          <p:cNvSpPr/>
          <p:nvPr/>
        </p:nvSpPr>
        <p:spPr>
          <a:xfrm>
            <a:off x="228600" y="1508760"/>
            <a:ext cx="2240400" cy="73200"/>
          </a:xfrm>
          <a:prstGeom prst="rect">
            <a:avLst/>
          </a:prstGeom>
          <a:solidFill>
            <a:srgbClr val="FEAD34"/>
          </a:solidFill>
          <a:ln cap="flat" cmpd="sng" w="12700">
            <a:solidFill>
              <a:srgbClr val="FEAD34"/>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3" name="Google Shape;183;p7"/>
          <p:cNvSpPr/>
          <p:nvPr/>
        </p:nvSpPr>
        <p:spPr>
          <a:xfrm>
            <a:off x="1088136" y="1609344"/>
            <a:ext cx="530400" cy="530400"/>
          </a:xfrm>
          <a:prstGeom prst="ellipse">
            <a:avLst/>
          </a:prstGeom>
          <a:solidFill>
            <a:srgbClr val="FEAD34"/>
          </a:solidFill>
          <a:ln cap="flat" cmpd="sng" w="12700">
            <a:solidFill>
              <a:srgbClr val="FEAD34"/>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4" name="Google Shape;184;p7"/>
          <p:cNvSpPr/>
          <p:nvPr/>
        </p:nvSpPr>
        <p:spPr>
          <a:xfrm>
            <a:off x="1088136" y="1609344"/>
            <a:ext cx="530400" cy="530400"/>
          </a:xfrm>
          <a:prstGeom prst="rect">
            <a:avLst/>
          </a:prstGeom>
          <a:noFill/>
          <a:ln>
            <a:noFill/>
          </a:ln>
        </p:spPr>
        <p:txBody>
          <a:bodyPr anchorCtr="0" anchor="ctr" bIns="0" lIns="0" spcFirstLastPara="1" rIns="0" wrap="square" tIns="0">
            <a:noAutofit/>
          </a:bodyPr>
          <a:lstStyle/>
          <a:p>
            <a:pPr indent="0" lvl="0" marL="0" marR="0" rtl="0" algn="ctr">
              <a:spcBef>
                <a:spcPts val="0"/>
              </a:spcBef>
              <a:spcAft>
                <a:spcPts val="0"/>
              </a:spcAft>
              <a:buClr>
                <a:srgbClr val="FFFFFF"/>
              </a:buClr>
              <a:buSzPts val="1300"/>
              <a:buFont typeface="Arial"/>
              <a:buNone/>
            </a:pPr>
            <a:r>
              <a:rPr b="1" i="0" lang="en-US" sz="1300" u="none" cap="none" strike="noStrike">
                <a:solidFill>
                  <a:srgbClr val="FFFFFF"/>
                </a:solidFill>
                <a:latin typeface="Arial"/>
                <a:ea typeface="Arial"/>
                <a:cs typeface="Arial"/>
                <a:sym typeface="Arial"/>
              </a:rPr>
              <a:t>01</a:t>
            </a:r>
            <a:endParaRPr b="0" i="0" sz="1300" u="none" cap="none" strike="noStrike">
              <a:solidFill>
                <a:srgbClr val="000536"/>
              </a:solidFill>
              <a:latin typeface="Calibri"/>
              <a:ea typeface="Calibri"/>
              <a:cs typeface="Calibri"/>
              <a:sym typeface="Calibri"/>
            </a:endParaRPr>
          </a:p>
        </p:txBody>
      </p:sp>
      <p:sp>
        <p:nvSpPr>
          <p:cNvPr id="185" name="Google Shape;185;p7"/>
          <p:cNvSpPr/>
          <p:nvPr/>
        </p:nvSpPr>
        <p:spPr>
          <a:xfrm>
            <a:off x="338328" y="2231136"/>
            <a:ext cx="2030100" cy="292500"/>
          </a:xfrm>
          <a:prstGeom prst="rect">
            <a:avLst/>
          </a:prstGeom>
          <a:noFill/>
          <a:ln>
            <a:noFill/>
          </a:ln>
        </p:spPr>
        <p:txBody>
          <a:bodyPr anchorCtr="0" anchor="ctr" bIns="0" lIns="0" spcFirstLastPara="1" rIns="0" wrap="square" tIns="0">
            <a:noAutofit/>
          </a:bodyPr>
          <a:lstStyle/>
          <a:p>
            <a:pPr indent="0" lvl="0" marL="0" marR="0" rtl="0" algn="ctr">
              <a:spcBef>
                <a:spcPts val="0"/>
              </a:spcBef>
              <a:spcAft>
                <a:spcPts val="0"/>
              </a:spcAft>
              <a:buClr>
                <a:srgbClr val="FEAD34"/>
              </a:buClr>
              <a:buSzPts val="1300"/>
              <a:buFont typeface="Arial"/>
              <a:buNone/>
            </a:pPr>
            <a:r>
              <a:rPr b="1" lang="en-US" sz="1300">
                <a:solidFill>
                  <a:srgbClr val="FEAD34"/>
                </a:solidFill>
              </a:rPr>
              <a:t>Qualification</a:t>
            </a:r>
            <a:endParaRPr b="0" i="0" sz="1300" u="none" cap="none" strike="noStrike">
              <a:solidFill>
                <a:srgbClr val="000536"/>
              </a:solidFill>
              <a:latin typeface="Calibri"/>
              <a:ea typeface="Calibri"/>
              <a:cs typeface="Calibri"/>
              <a:sym typeface="Calibri"/>
            </a:endParaRPr>
          </a:p>
        </p:txBody>
      </p:sp>
      <p:sp>
        <p:nvSpPr>
          <p:cNvPr id="186" name="Google Shape;186;p7"/>
          <p:cNvSpPr/>
          <p:nvPr/>
        </p:nvSpPr>
        <p:spPr>
          <a:xfrm>
            <a:off x="411480" y="2560320"/>
            <a:ext cx="1883700" cy="18300"/>
          </a:xfrm>
          <a:prstGeom prst="rect">
            <a:avLst/>
          </a:prstGeom>
          <a:solidFill>
            <a:srgbClr val="FEAD34"/>
          </a:solidFill>
          <a:ln cap="flat" cmpd="sng" w="12700">
            <a:solidFill>
              <a:srgbClr val="FEAD34"/>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7" name="Google Shape;187;p7"/>
          <p:cNvSpPr/>
          <p:nvPr/>
        </p:nvSpPr>
        <p:spPr>
          <a:xfrm>
            <a:off x="2468880" y="2834640"/>
            <a:ext cx="1188600" cy="54900"/>
          </a:xfrm>
          <a:prstGeom prst="rect">
            <a:avLst/>
          </a:prstGeom>
          <a:solidFill>
            <a:srgbClr val="8892B0"/>
          </a:solidFill>
          <a:ln cap="flat" cmpd="sng" w="12700">
            <a:solidFill>
              <a:srgbClr val="8892B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8" name="Google Shape;188;p7"/>
          <p:cNvSpPr/>
          <p:nvPr/>
        </p:nvSpPr>
        <p:spPr>
          <a:xfrm rot="5400000">
            <a:off x="3584352" y="2779764"/>
            <a:ext cx="128100" cy="164700"/>
          </a:xfrm>
          <a:prstGeom prst="rtTriangle">
            <a:avLst/>
          </a:prstGeom>
          <a:solidFill>
            <a:srgbClr val="8892B0"/>
          </a:solidFill>
          <a:ln cap="flat" cmpd="sng" w="12700">
            <a:solidFill>
              <a:srgbClr val="8892B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9" name="Google Shape;189;p7"/>
          <p:cNvSpPr/>
          <p:nvPr/>
        </p:nvSpPr>
        <p:spPr>
          <a:xfrm>
            <a:off x="3429000" y="1508760"/>
            <a:ext cx="2240400" cy="3163800"/>
          </a:xfrm>
          <a:prstGeom prst="rect">
            <a:avLst/>
          </a:prstGeom>
          <a:solidFill>
            <a:srgbClr val="1A1F4B"/>
          </a:solidFill>
          <a:ln cap="flat" cmpd="sng" w="12700">
            <a:solidFill>
              <a:srgbClr val="1AA1A8"/>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2A3060"/>
              </a:solidFill>
            </a:endParaRPr>
          </a:p>
        </p:txBody>
      </p:sp>
      <p:sp>
        <p:nvSpPr>
          <p:cNvPr id="190" name="Google Shape;190;p7"/>
          <p:cNvSpPr/>
          <p:nvPr/>
        </p:nvSpPr>
        <p:spPr>
          <a:xfrm>
            <a:off x="3429000" y="1508760"/>
            <a:ext cx="2240400" cy="73200"/>
          </a:xfrm>
          <a:prstGeom prst="rect">
            <a:avLst/>
          </a:prstGeom>
          <a:solidFill>
            <a:srgbClr val="1AA1A8"/>
          </a:solidFill>
          <a:ln cap="flat" cmpd="sng" w="12700">
            <a:solidFill>
              <a:srgbClr val="1AA1A8"/>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1" name="Google Shape;191;p7"/>
          <p:cNvSpPr/>
          <p:nvPr/>
        </p:nvSpPr>
        <p:spPr>
          <a:xfrm>
            <a:off x="4288536" y="1609344"/>
            <a:ext cx="530400" cy="530400"/>
          </a:xfrm>
          <a:prstGeom prst="ellipse">
            <a:avLst/>
          </a:prstGeom>
          <a:solidFill>
            <a:srgbClr val="1AA1A8"/>
          </a:solidFill>
          <a:ln cap="flat" cmpd="sng" w="12700">
            <a:solidFill>
              <a:srgbClr val="1AA1A8"/>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2" name="Google Shape;192;p7"/>
          <p:cNvSpPr/>
          <p:nvPr/>
        </p:nvSpPr>
        <p:spPr>
          <a:xfrm>
            <a:off x="4288536" y="1609344"/>
            <a:ext cx="530400" cy="530400"/>
          </a:xfrm>
          <a:prstGeom prst="rect">
            <a:avLst/>
          </a:prstGeom>
          <a:noFill/>
          <a:ln>
            <a:noFill/>
          </a:ln>
        </p:spPr>
        <p:txBody>
          <a:bodyPr anchorCtr="0" anchor="ctr" bIns="0" lIns="0" spcFirstLastPara="1" rIns="0" wrap="square" tIns="0">
            <a:noAutofit/>
          </a:bodyPr>
          <a:lstStyle/>
          <a:p>
            <a:pPr indent="0" lvl="0" marL="0" marR="0" rtl="0" algn="ctr">
              <a:spcBef>
                <a:spcPts val="0"/>
              </a:spcBef>
              <a:spcAft>
                <a:spcPts val="0"/>
              </a:spcAft>
              <a:buClr>
                <a:srgbClr val="FFFFFF"/>
              </a:buClr>
              <a:buSzPts val="1300"/>
              <a:buFont typeface="Arial"/>
              <a:buNone/>
            </a:pPr>
            <a:r>
              <a:rPr b="1" i="0" lang="en-US" sz="1300" u="none" cap="none" strike="noStrike">
                <a:solidFill>
                  <a:srgbClr val="FFFFFF"/>
                </a:solidFill>
                <a:latin typeface="Arial"/>
                <a:ea typeface="Arial"/>
                <a:cs typeface="Arial"/>
                <a:sym typeface="Arial"/>
              </a:rPr>
              <a:t>02</a:t>
            </a:r>
            <a:endParaRPr b="0" i="0" sz="1300" u="none" cap="none" strike="noStrike">
              <a:solidFill>
                <a:srgbClr val="000536"/>
              </a:solidFill>
              <a:latin typeface="Calibri"/>
              <a:ea typeface="Calibri"/>
              <a:cs typeface="Calibri"/>
              <a:sym typeface="Calibri"/>
            </a:endParaRPr>
          </a:p>
        </p:txBody>
      </p:sp>
      <p:sp>
        <p:nvSpPr>
          <p:cNvPr id="193" name="Google Shape;193;p7"/>
          <p:cNvSpPr/>
          <p:nvPr/>
        </p:nvSpPr>
        <p:spPr>
          <a:xfrm>
            <a:off x="3538728" y="2231136"/>
            <a:ext cx="2030100" cy="292500"/>
          </a:xfrm>
          <a:prstGeom prst="rect">
            <a:avLst/>
          </a:prstGeom>
          <a:noFill/>
          <a:ln>
            <a:noFill/>
          </a:ln>
        </p:spPr>
        <p:txBody>
          <a:bodyPr anchorCtr="0" anchor="ctr" bIns="0" lIns="0" spcFirstLastPara="1" rIns="0" wrap="square" tIns="0">
            <a:noAutofit/>
          </a:bodyPr>
          <a:lstStyle/>
          <a:p>
            <a:pPr indent="0" lvl="0" marL="0" marR="0" rtl="0" algn="ctr">
              <a:spcBef>
                <a:spcPts val="0"/>
              </a:spcBef>
              <a:spcAft>
                <a:spcPts val="0"/>
              </a:spcAft>
              <a:buClr>
                <a:srgbClr val="1AA1A8"/>
              </a:buClr>
              <a:buSzPts val="1300"/>
              <a:buFont typeface="Arial"/>
              <a:buNone/>
            </a:pPr>
            <a:r>
              <a:rPr b="1" lang="en-US" sz="1300">
                <a:solidFill>
                  <a:srgbClr val="1AA1A8"/>
                </a:solidFill>
              </a:rPr>
              <a:t>Signals</a:t>
            </a:r>
            <a:endParaRPr b="0" i="0" sz="1300" u="none" cap="none" strike="noStrike">
              <a:solidFill>
                <a:srgbClr val="000536"/>
              </a:solidFill>
              <a:latin typeface="Calibri"/>
              <a:ea typeface="Calibri"/>
              <a:cs typeface="Calibri"/>
              <a:sym typeface="Calibri"/>
            </a:endParaRPr>
          </a:p>
        </p:txBody>
      </p:sp>
      <p:sp>
        <p:nvSpPr>
          <p:cNvPr id="194" name="Google Shape;194;p7"/>
          <p:cNvSpPr/>
          <p:nvPr/>
        </p:nvSpPr>
        <p:spPr>
          <a:xfrm>
            <a:off x="3611880" y="2560320"/>
            <a:ext cx="1883700" cy="18300"/>
          </a:xfrm>
          <a:prstGeom prst="rect">
            <a:avLst/>
          </a:prstGeom>
          <a:solidFill>
            <a:srgbClr val="1AA1A8"/>
          </a:solidFill>
          <a:ln cap="flat" cmpd="sng" w="12700">
            <a:solidFill>
              <a:srgbClr val="1AA1A8"/>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5" name="Google Shape;195;p7"/>
          <p:cNvSpPr/>
          <p:nvPr/>
        </p:nvSpPr>
        <p:spPr>
          <a:xfrm>
            <a:off x="3538725" y="2731138"/>
            <a:ext cx="2030100" cy="1804200"/>
          </a:xfrm>
          <a:prstGeom prst="rect">
            <a:avLst/>
          </a:prstGeom>
          <a:solidFill>
            <a:srgbClr val="060D33"/>
          </a:solidFill>
          <a:ln cap="flat" cmpd="sng" w="12700">
            <a:solidFill>
              <a:srgbClr val="1A2E4A"/>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i="1" lang="en-US" sz="900">
                <a:solidFill>
                  <a:srgbClr val="C8D0E0"/>
                </a:solidFill>
              </a:rPr>
              <a:t>What was the triggering event that caused the prospect to take a meeting in the first place - in the last 5 deals you closed.</a:t>
            </a:r>
            <a:endParaRPr i="1" sz="900">
              <a:solidFill>
                <a:srgbClr val="C8D0E0"/>
              </a:solidFill>
            </a:endParaRPr>
          </a:p>
          <a:p>
            <a:pPr indent="0" lvl="0" marL="0" rtl="0" algn="ctr">
              <a:spcBef>
                <a:spcPts val="0"/>
              </a:spcBef>
              <a:spcAft>
                <a:spcPts val="0"/>
              </a:spcAft>
              <a:buNone/>
            </a:pPr>
            <a:r>
              <a:t/>
            </a:r>
            <a:endParaRPr i="1" sz="900">
              <a:solidFill>
                <a:srgbClr val="C8D0E0"/>
              </a:solidFill>
            </a:endParaRPr>
          </a:p>
          <a:p>
            <a:pPr indent="0" lvl="0" marL="0" rtl="0" algn="ctr">
              <a:spcBef>
                <a:spcPts val="0"/>
              </a:spcBef>
              <a:spcAft>
                <a:spcPts val="0"/>
              </a:spcAft>
              <a:buNone/>
            </a:pPr>
            <a:r>
              <a:rPr i="1" lang="en-US" sz="900">
                <a:solidFill>
                  <a:srgbClr val="C8D0E0"/>
                </a:solidFill>
              </a:rPr>
              <a:t>Are there specific leadership changes that have historically preceded a deal opening? </a:t>
            </a:r>
            <a:endParaRPr i="1" sz="900">
              <a:solidFill>
                <a:srgbClr val="C8D0E0"/>
              </a:solidFill>
            </a:endParaRPr>
          </a:p>
          <a:p>
            <a:pPr indent="0" lvl="0" marL="0" rtl="0" algn="ctr">
              <a:spcBef>
                <a:spcPts val="0"/>
              </a:spcBef>
              <a:spcAft>
                <a:spcPts val="0"/>
              </a:spcAft>
              <a:buNone/>
            </a:pPr>
            <a:r>
              <a:t/>
            </a:r>
            <a:endParaRPr i="1" sz="900">
              <a:solidFill>
                <a:srgbClr val="C8D0E0"/>
              </a:solidFill>
            </a:endParaRPr>
          </a:p>
          <a:p>
            <a:pPr indent="0" lvl="0" marL="0" rtl="0" algn="ctr">
              <a:spcBef>
                <a:spcPts val="0"/>
              </a:spcBef>
              <a:spcAft>
                <a:spcPts val="0"/>
              </a:spcAft>
              <a:buNone/>
            </a:pPr>
            <a:r>
              <a:rPr i="1" lang="en-US" sz="900">
                <a:solidFill>
                  <a:srgbClr val="C8D0E0"/>
                </a:solidFill>
              </a:rPr>
              <a:t>What are our most successful marketing activities - dark funnel. </a:t>
            </a:r>
            <a:endParaRPr i="1" sz="900">
              <a:solidFill>
                <a:srgbClr val="C8D0E0"/>
              </a:solidFill>
            </a:endParaRPr>
          </a:p>
          <a:p>
            <a:pPr indent="0" lvl="0" marL="0" rtl="0" algn="l">
              <a:spcBef>
                <a:spcPts val="0"/>
              </a:spcBef>
              <a:spcAft>
                <a:spcPts val="0"/>
              </a:spcAft>
              <a:buNone/>
            </a:pPr>
            <a:r>
              <a:t/>
            </a:r>
            <a:endParaRPr/>
          </a:p>
        </p:txBody>
      </p:sp>
      <p:sp>
        <p:nvSpPr>
          <p:cNvPr id="196" name="Google Shape;196;p7"/>
          <p:cNvSpPr/>
          <p:nvPr/>
        </p:nvSpPr>
        <p:spPr>
          <a:xfrm>
            <a:off x="5669280" y="2834640"/>
            <a:ext cx="1188600" cy="54900"/>
          </a:xfrm>
          <a:prstGeom prst="rect">
            <a:avLst/>
          </a:prstGeom>
          <a:solidFill>
            <a:srgbClr val="8892B0"/>
          </a:solidFill>
          <a:ln cap="flat" cmpd="sng" w="12700">
            <a:solidFill>
              <a:srgbClr val="8892B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7" name="Google Shape;197;p7"/>
          <p:cNvSpPr/>
          <p:nvPr/>
        </p:nvSpPr>
        <p:spPr>
          <a:xfrm rot="5400000">
            <a:off x="6784752" y="2779764"/>
            <a:ext cx="128100" cy="164700"/>
          </a:xfrm>
          <a:prstGeom prst="rtTriangle">
            <a:avLst/>
          </a:prstGeom>
          <a:solidFill>
            <a:srgbClr val="8892B0"/>
          </a:solidFill>
          <a:ln cap="flat" cmpd="sng" w="12700">
            <a:solidFill>
              <a:srgbClr val="8892B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8" name="Google Shape;198;p7"/>
          <p:cNvSpPr/>
          <p:nvPr/>
        </p:nvSpPr>
        <p:spPr>
          <a:xfrm>
            <a:off x="6629400" y="1499610"/>
            <a:ext cx="2240400" cy="3163800"/>
          </a:xfrm>
          <a:prstGeom prst="rect">
            <a:avLst/>
          </a:prstGeom>
          <a:solidFill>
            <a:srgbClr val="1A1F4B"/>
          </a:solidFill>
          <a:ln cap="flat" cmpd="sng" w="12700">
            <a:solidFill>
              <a:srgbClr val="FF6B6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2A3060"/>
              </a:solidFill>
            </a:endParaRPr>
          </a:p>
        </p:txBody>
      </p:sp>
      <p:sp>
        <p:nvSpPr>
          <p:cNvPr id="199" name="Google Shape;199;p7"/>
          <p:cNvSpPr/>
          <p:nvPr/>
        </p:nvSpPr>
        <p:spPr>
          <a:xfrm>
            <a:off x="6629400" y="1508760"/>
            <a:ext cx="2240400" cy="73200"/>
          </a:xfrm>
          <a:prstGeom prst="rect">
            <a:avLst/>
          </a:prstGeom>
          <a:solidFill>
            <a:srgbClr val="FF6B65"/>
          </a:solidFill>
          <a:ln cap="flat" cmpd="sng" w="12700">
            <a:solidFill>
              <a:srgbClr val="FF6B6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0" name="Google Shape;200;p7"/>
          <p:cNvSpPr/>
          <p:nvPr/>
        </p:nvSpPr>
        <p:spPr>
          <a:xfrm>
            <a:off x="7488936" y="1609344"/>
            <a:ext cx="530400" cy="530400"/>
          </a:xfrm>
          <a:prstGeom prst="ellipse">
            <a:avLst/>
          </a:prstGeom>
          <a:solidFill>
            <a:srgbClr val="FF6B65"/>
          </a:solidFill>
          <a:ln cap="flat" cmpd="sng" w="12700">
            <a:solidFill>
              <a:srgbClr val="FF6B6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1" name="Google Shape;201;p7"/>
          <p:cNvSpPr/>
          <p:nvPr/>
        </p:nvSpPr>
        <p:spPr>
          <a:xfrm>
            <a:off x="7488936" y="1609344"/>
            <a:ext cx="530400" cy="530400"/>
          </a:xfrm>
          <a:prstGeom prst="rect">
            <a:avLst/>
          </a:prstGeom>
          <a:noFill/>
          <a:ln>
            <a:noFill/>
          </a:ln>
        </p:spPr>
        <p:txBody>
          <a:bodyPr anchorCtr="0" anchor="ctr" bIns="0" lIns="0" spcFirstLastPara="1" rIns="0" wrap="square" tIns="0">
            <a:noAutofit/>
          </a:bodyPr>
          <a:lstStyle/>
          <a:p>
            <a:pPr indent="0" lvl="0" marL="0" marR="0" rtl="0" algn="ctr">
              <a:spcBef>
                <a:spcPts val="0"/>
              </a:spcBef>
              <a:spcAft>
                <a:spcPts val="0"/>
              </a:spcAft>
              <a:buClr>
                <a:srgbClr val="FFFFFF"/>
              </a:buClr>
              <a:buSzPts val="1300"/>
              <a:buFont typeface="Arial"/>
              <a:buNone/>
            </a:pPr>
            <a:r>
              <a:rPr b="1" i="0" lang="en-US" sz="1300" u="none" cap="none" strike="noStrike">
                <a:solidFill>
                  <a:srgbClr val="FFFFFF"/>
                </a:solidFill>
                <a:latin typeface="Arial"/>
                <a:ea typeface="Arial"/>
                <a:cs typeface="Arial"/>
                <a:sym typeface="Arial"/>
              </a:rPr>
              <a:t>03</a:t>
            </a:r>
            <a:endParaRPr b="0" i="0" sz="1300" u="none" cap="none" strike="noStrike">
              <a:solidFill>
                <a:srgbClr val="000536"/>
              </a:solidFill>
              <a:latin typeface="Calibri"/>
              <a:ea typeface="Calibri"/>
              <a:cs typeface="Calibri"/>
              <a:sym typeface="Calibri"/>
            </a:endParaRPr>
          </a:p>
        </p:txBody>
      </p:sp>
      <p:sp>
        <p:nvSpPr>
          <p:cNvPr id="202" name="Google Shape;202;p7"/>
          <p:cNvSpPr/>
          <p:nvPr/>
        </p:nvSpPr>
        <p:spPr>
          <a:xfrm>
            <a:off x="6739128" y="2231136"/>
            <a:ext cx="2030100" cy="292500"/>
          </a:xfrm>
          <a:prstGeom prst="rect">
            <a:avLst/>
          </a:prstGeom>
          <a:noFill/>
          <a:ln>
            <a:noFill/>
          </a:ln>
        </p:spPr>
        <p:txBody>
          <a:bodyPr anchorCtr="0" anchor="ctr" bIns="0" lIns="0" spcFirstLastPara="1" rIns="0" wrap="square" tIns="0">
            <a:noAutofit/>
          </a:bodyPr>
          <a:lstStyle/>
          <a:p>
            <a:pPr indent="0" lvl="0" marL="0" marR="0" rtl="0" algn="ctr">
              <a:spcBef>
                <a:spcPts val="0"/>
              </a:spcBef>
              <a:spcAft>
                <a:spcPts val="0"/>
              </a:spcAft>
              <a:buClr>
                <a:srgbClr val="FF6B65"/>
              </a:buClr>
              <a:buSzPts val="1300"/>
              <a:buFont typeface="Arial"/>
              <a:buNone/>
            </a:pPr>
            <a:r>
              <a:rPr b="1" lang="en-US" sz="1300">
                <a:solidFill>
                  <a:srgbClr val="FF6B65"/>
                </a:solidFill>
              </a:rPr>
              <a:t>Prioritization</a:t>
            </a:r>
            <a:endParaRPr b="0" i="0" sz="1300" u="none" cap="none" strike="noStrike">
              <a:solidFill>
                <a:srgbClr val="000536"/>
              </a:solidFill>
              <a:latin typeface="Calibri"/>
              <a:ea typeface="Calibri"/>
              <a:cs typeface="Calibri"/>
              <a:sym typeface="Calibri"/>
            </a:endParaRPr>
          </a:p>
        </p:txBody>
      </p:sp>
      <p:sp>
        <p:nvSpPr>
          <p:cNvPr id="203" name="Google Shape;203;p7"/>
          <p:cNvSpPr/>
          <p:nvPr/>
        </p:nvSpPr>
        <p:spPr>
          <a:xfrm>
            <a:off x="6812280" y="2560320"/>
            <a:ext cx="1883700" cy="18300"/>
          </a:xfrm>
          <a:prstGeom prst="rect">
            <a:avLst/>
          </a:prstGeom>
          <a:solidFill>
            <a:srgbClr val="FF6B65"/>
          </a:solidFill>
          <a:ln cap="flat" cmpd="sng" w="12700">
            <a:solidFill>
              <a:srgbClr val="FF6B6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4" name="Google Shape;204;p7"/>
          <p:cNvSpPr/>
          <p:nvPr/>
        </p:nvSpPr>
        <p:spPr>
          <a:xfrm>
            <a:off x="6739125" y="2798088"/>
            <a:ext cx="2030100" cy="1737300"/>
          </a:xfrm>
          <a:prstGeom prst="rect">
            <a:avLst/>
          </a:prstGeom>
          <a:solidFill>
            <a:srgbClr val="060D33"/>
          </a:solidFill>
          <a:ln cap="flat" cmpd="sng" w="12700">
            <a:solidFill>
              <a:srgbClr val="1A2E4A"/>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i="1" sz="900">
              <a:solidFill>
                <a:srgbClr val="C8D0E0"/>
              </a:solidFill>
            </a:endParaRPr>
          </a:p>
          <a:p>
            <a:pPr indent="0" lvl="0" marL="0" rtl="0" algn="ctr">
              <a:spcBef>
                <a:spcPts val="0"/>
              </a:spcBef>
              <a:spcAft>
                <a:spcPts val="0"/>
              </a:spcAft>
              <a:buNone/>
            </a:pPr>
            <a:r>
              <a:rPr i="1" lang="en-US" sz="900">
                <a:solidFill>
                  <a:srgbClr val="C8D0E0"/>
                </a:solidFill>
              </a:rPr>
              <a:t>What makes your reps reach out to one contact/company versus another? </a:t>
            </a:r>
            <a:endParaRPr i="1" sz="900">
              <a:solidFill>
                <a:srgbClr val="C8D0E0"/>
              </a:solidFill>
            </a:endParaRPr>
          </a:p>
          <a:p>
            <a:pPr indent="0" lvl="0" marL="0" rtl="0" algn="ctr">
              <a:spcBef>
                <a:spcPts val="0"/>
              </a:spcBef>
              <a:spcAft>
                <a:spcPts val="0"/>
              </a:spcAft>
              <a:buNone/>
            </a:pPr>
            <a:r>
              <a:t/>
            </a:r>
            <a:endParaRPr i="1" sz="900">
              <a:solidFill>
                <a:srgbClr val="C8D0E0"/>
              </a:solidFill>
            </a:endParaRPr>
          </a:p>
          <a:p>
            <a:pPr indent="0" lvl="0" marL="0" rtl="0" algn="ctr">
              <a:spcBef>
                <a:spcPts val="0"/>
              </a:spcBef>
              <a:spcAft>
                <a:spcPts val="0"/>
              </a:spcAft>
              <a:buNone/>
            </a:pPr>
            <a:r>
              <a:rPr i="1" lang="en-US" sz="900">
                <a:solidFill>
                  <a:srgbClr val="C8D0E0"/>
                </a:solidFill>
              </a:rPr>
              <a:t>Do you have a specific method of reaching out that is effective?</a:t>
            </a:r>
            <a:endParaRPr i="1" sz="900">
              <a:solidFill>
                <a:srgbClr val="C8D0E0"/>
              </a:solidFill>
            </a:endParaRPr>
          </a:p>
          <a:p>
            <a:pPr indent="0" lvl="0" marL="0" rtl="0" algn="l">
              <a:spcBef>
                <a:spcPts val="0"/>
              </a:spcBef>
              <a:spcAft>
                <a:spcPts val="0"/>
              </a:spcAft>
              <a:buNone/>
            </a:pPr>
            <a:r>
              <a:t/>
            </a:r>
            <a:endParaRPr i="1" sz="900">
              <a:solidFill>
                <a:srgbClr val="C8D0E0"/>
              </a:solidFill>
            </a:endParaRPr>
          </a:p>
          <a:p>
            <a:pPr indent="0" lvl="0" marL="0" rtl="0" algn="ctr">
              <a:spcBef>
                <a:spcPts val="0"/>
              </a:spcBef>
              <a:spcAft>
                <a:spcPts val="0"/>
              </a:spcAft>
              <a:buNone/>
            </a:pPr>
            <a:r>
              <a:rPr i="1" lang="en-US" sz="900">
                <a:solidFill>
                  <a:srgbClr val="C8D0E0"/>
                </a:solidFill>
              </a:rPr>
              <a:t>Is there a specific type of person or company that is most likely to reply?</a:t>
            </a:r>
            <a:endParaRPr i="1" sz="900">
              <a:solidFill>
                <a:srgbClr val="C8D0E0"/>
              </a:solidFill>
            </a:endParaRPr>
          </a:p>
          <a:p>
            <a:pPr indent="0" lvl="0" marL="0" rtl="0" algn="l">
              <a:spcBef>
                <a:spcPts val="0"/>
              </a:spcBef>
              <a:spcAft>
                <a:spcPts val="0"/>
              </a:spcAft>
              <a:buNone/>
            </a:pPr>
            <a:r>
              <a:t/>
            </a:r>
            <a:endParaRPr i="1" sz="900">
              <a:solidFill>
                <a:srgbClr val="C8D0E0"/>
              </a:solidFill>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sp>
        <p:nvSpPr>
          <p:cNvPr id="205" name="Google Shape;205;p7"/>
          <p:cNvSpPr/>
          <p:nvPr/>
        </p:nvSpPr>
        <p:spPr>
          <a:xfrm>
            <a:off x="0" y="0"/>
            <a:ext cx="9144000" cy="749700"/>
          </a:xfrm>
          <a:prstGeom prst="rect">
            <a:avLst/>
          </a:prstGeom>
          <a:solidFill>
            <a:srgbClr val="0D0D2B"/>
          </a:solidFill>
          <a:ln cap="flat" cmpd="sng" w="12700">
            <a:solidFill>
              <a:srgbClr val="0D0D2B"/>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6" name="Google Shape;206;p7"/>
          <p:cNvSpPr/>
          <p:nvPr/>
        </p:nvSpPr>
        <p:spPr>
          <a:xfrm>
            <a:off x="502935" y="4754890"/>
            <a:ext cx="8412600" cy="201300"/>
          </a:xfrm>
          <a:prstGeom prst="rect">
            <a:avLst/>
          </a:prstGeom>
          <a:solidFill>
            <a:srgbClr val="EBF8F2"/>
          </a:solidFill>
          <a:ln cap="flat" cmpd="sng" w="12700">
            <a:solidFill>
              <a:srgbClr val="00C27C"/>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7" name="Google Shape;207;p7"/>
          <p:cNvSpPr/>
          <p:nvPr/>
        </p:nvSpPr>
        <p:spPr>
          <a:xfrm>
            <a:off x="365760" y="109728"/>
            <a:ext cx="6400800" cy="32910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FFFFFF"/>
              </a:buClr>
              <a:buSzPts val="1600"/>
              <a:buFont typeface="Arial Black"/>
              <a:buNone/>
            </a:pPr>
            <a:r>
              <a:rPr b="1" lang="en-US" sz="1600">
                <a:solidFill>
                  <a:srgbClr val="FFFFFF"/>
                </a:solidFill>
                <a:latin typeface="Arial Black"/>
                <a:ea typeface="Arial Black"/>
                <a:cs typeface="Arial Black"/>
                <a:sym typeface="Arial Black"/>
              </a:rPr>
              <a:t>Do Your Research</a:t>
            </a:r>
            <a:endParaRPr b="0" i="0" sz="1600" u="none" cap="none" strike="noStrike">
              <a:solidFill>
                <a:schemeClr val="dk1"/>
              </a:solidFill>
              <a:latin typeface="Calibri"/>
              <a:ea typeface="Calibri"/>
              <a:cs typeface="Calibri"/>
              <a:sym typeface="Calibri"/>
            </a:endParaRPr>
          </a:p>
        </p:txBody>
      </p:sp>
      <p:sp>
        <p:nvSpPr>
          <p:cNvPr id="208" name="Google Shape;208;p7"/>
          <p:cNvSpPr/>
          <p:nvPr/>
        </p:nvSpPr>
        <p:spPr>
          <a:xfrm>
            <a:off x="365760" y="457200"/>
            <a:ext cx="6400800" cy="219600"/>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Clr>
                <a:srgbClr val="8492A6"/>
              </a:buClr>
              <a:buSzPts val="1100"/>
              <a:buFont typeface="Arial"/>
              <a:buNone/>
            </a:pPr>
            <a:r>
              <a:rPr lang="en-US" sz="1100">
                <a:solidFill>
                  <a:srgbClr val="8492A6"/>
                </a:solidFill>
              </a:rPr>
              <a:t>Session 1 · Segmentation Strategy | Company</a:t>
            </a:r>
            <a:endParaRPr sz="1100">
              <a:solidFill>
                <a:srgbClr val="8492A6"/>
              </a:solidFill>
            </a:endParaRPr>
          </a:p>
        </p:txBody>
      </p:sp>
      <p:sp>
        <p:nvSpPr>
          <p:cNvPr id="209" name="Google Shape;209;p7"/>
          <p:cNvSpPr/>
          <p:nvPr/>
        </p:nvSpPr>
        <p:spPr>
          <a:xfrm>
            <a:off x="721625" y="4764075"/>
            <a:ext cx="8074800" cy="192000"/>
          </a:xfrm>
          <a:prstGeom prst="rect">
            <a:avLst/>
          </a:prstGeom>
          <a:noFill/>
          <a:ln>
            <a:noFill/>
          </a:ln>
        </p:spPr>
        <p:txBody>
          <a:bodyPr anchorCtr="0" anchor="ctr" bIns="0" lIns="0" spcFirstLastPara="1" rIns="0" wrap="square" tIns="0">
            <a:noAutofit/>
          </a:bodyPr>
          <a:lstStyle/>
          <a:p>
            <a:pPr indent="0" lvl="0" marL="0" marR="0" rtl="0" algn="ctr">
              <a:spcBef>
                <a:spcPts val="0"/>
              </a:spcBef>
              <a:spcAft>
                <a:spcPts val="0"/>
              </a:spcAft>
              <a:buClr>
                <a:srgbClr val="FEAD34"/>
              </a:buClr>
              <a:buSzPts val="850"/>
              <a:buFont typeface="Arial"/>
              <a:buNone/>
            </a:pPr>
            <a:r>
              <a:rPr b="0" i="1" lang="en-US" sz="850" u="none" cap="none" strike="noStrike">
                <a:solidFill>
                  <a:schemeClr val="accent3"/>
                </a:solidFill>
                <a:latin typeface="Arial"/>
                <a:ea typeface="Arial"/>
                <a:cs typeface="Arial"/>
                <a:sym typeface="Arial"/>
              </a:rPr>
              <a:t>Rule: every ICP signal in your scoring model must trace back to a specific observable trigger. If you cannot name the trigger, the signal is not ready to score.</a:t>
            </a:r>
            <a:endParaRPr b="0" i="0" sz="850" u="none" cap="none" strike="noStrike">
              <a:solidFill>
                <a:schemeClr val="accent3"/>
              </a:solidFill>
              <a:latin typeface="Calibri"/>
              <a:ea typeface="Calibri"/>
              <a:cs typeface="Calibri"/>
              <a:sym typeface="Calibri"/>
            </a:endParaRPr>
          </a:p>
        </p:txBody>
      </p:sp>
      <p:sp>
        <p:nvSpPr>
          <p:cNvPr id="210" name="Google Shape;210;p7"/>
          <p:cNvSpPr/>
          <p:nvPr/>
        </p:nvSpPr>
        <p:spPr>
          <a:xfrm>
            <a:off x="338325" y="2679052"/>
            <a:ext cx="2030100" cy="1724400"/>
          </a:xfrm>
          <a:prstGeom prst="rect">
            <a:avLst/>
          </a:prstGeom>
          <a:solidFill>
            <a:srgbClr val="060D33"/>
          </a:solidFill>
          <a:ln cap="flat" cmpd="sng" w="12700">
            <a:solidFill>
              <a:srgbClr val="1A2E4A"/>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None/>
            </a:pPr>
            <a:r>
              <a:t/>
            </a:r>
            <a:endParaRPr i="1" sz="900">
              <a:solidFill>
                <a:srgbClr val="C8D0E0"/>
              </a:solidFill>
            </a:endParaRPr>
          </a:p>
          <a:p>
            <a:pPr indent="0" lvl="0" marL="0" marR="0" rtl="0" algn="ctr">
              <a:lnSpc>
                <a:spcPct val="100000"/>
              </a:lnSpc>
              <a:spcBef>
                <a:spcPts val="0"/>
              </a:spcBef>
              <a:spcAft>
                <a:spcPts val="0"/>
              </a:spcAft>
              <a:buNone/>
            </a:pPr>
            <a:r>
              <a:t/>
            </a:r>
            <a:endParaRPr i="1" sz="900">
              <a:solidFill>
                <a:srgbClr val="C8D0E0"/>
              </a:solidFill>
            </a:endParaRPr>
          </a:p>
          <a:p>
            <a:pPr indent="0" lvl="0" marL="0" marR="0" rtl="0" algn="ctr">
              <a:lnSpc>
                <a:spcPct val="100000"/>
              </a:lnSpc>
              <a:spcBef>
                <a:spcPts val="0"/>
              </a:spcBef>
              <a:spcAft>
                <a:spcPts val="0"/>
              </a:spcAft>
              <a:buNone/>
            </a:pPr>
            <a:r>
              <a:t/>
            </a:r>
            <a:endParaRPr i="1" sz="900">
              <a:solidFill>
                <a:srgbClr val="C8D0E0"/>
              </a:solidFill>
            </a:endParaRPr>
          </a:p>
          <a:p>
            <a:pPr indent="0" lvl="0" marL="0" marR="0" rtl="0" algn="ctr">
              <a:lnSpc>
                <a:spcPct val="100000"/>
              </a:lnSpc>
              <a:spcBef>
                <a:spcPts val="0"/>
              </a:spcBef>
              <a:spcAft>
                <a:spcPts val="0"/>
              </a:spcAft>
              <a:buNone/>
            </a:pPr>
            <a:r>
              <a:rPr i="1" lang="en-US" sz="900">
                <a:solidFill>
                  <a:srgbClr val="C8D0E0"/>
                </a:solidFill>
              </a:rPr>
              <a:t>Who do you sell to BEST and what are the prerequisites for a customer to use your solution?</a:t>
            </a:r>
            <a:endParaRPr i="1" sz="900">
              <a:solidFill>
                <a:srgbClr val="C8D0E0"/>
              </a:solidFill>
            </a:endParaRPr>
          </a:p>
          <a:p>
            <a:pPr indent="0" lvl="0" marL="0" marR="0" rtl="0" algn="ctr">
              <a:lnSpc>
                <a:spcPct val="100000"/>
              </a:lnSpc>
              <a:spcBef>
                <a:spcPts val="0"/>
              </a:spcBef>
              <a:spcAft>
                <a:spcPts val="0"/>
              </a:spcAft>
              <a:buNone/>
            </a:pPr>
            <a:r>
              <a:t/>
            </a:r>
            <a:endParaRPr i="1" sz="900">
              <a:solidFill>
                <a:srgbClr val="C8D0E0"/>
              </a:solidFill>
            </a:endParaRPr>
          </a:p>
          <a:p>
            <a:pPr indent="0" lvl="0" marL="0" marR="0" rtl="0" algn="ctr">
              <a:lnSpc>
                <a:spcPct val="100000"/>
              </a:lnSpc>
              <a:spcBef>
                <a:spcPts val="0"/>
              </a:spcBef>
              <a:spcAft>
                <a:spcPts val="0"/>
              </a:spcAft>
              <a:buNone/>
            </a:pPr>
            <a:r>
              <a:rPr i="1" lang="en-US" sz="900">
                <a:solidFill>
                  <a:srgbClr val="C8D0E0"/>
                </a:solidFill>
              </a:rPr>
              <a:t>When a deal closes fast (under 90 days), what was different about the buyer's situation vs. the slow ones?</a:t>
            </a:r>
            <a:endParaRPr i="1" sz="900">
              <a:solidFill>
                <a:srgbClr val="C8D0E0"/>
              </a:solidFill>
            </a:endParaRPr>
          </a:p>
          <a:p>
            <a:pPr indent="0" lvl="0" marL="0" marR="0" rtl="0" algn="ctr">
              <a:lnSpc>
                <a:spcPct val="100000"/>
              </a:lnSpc>
              <a:spcBef>
                <a:spcPts val="0"/>
              </a:spcBef>
              <a:spcAft>
                <a:spcPts val="0"/>
              </a:spcAft>
              <a:buNone/>
            </a:pPr>
            <a:r>
              <a:t/>
            </a:r>
            <a:endParaRPr i="1" sz="900">
              <a:solidFill>
                <a:srgbClr val="C8D0E0"/>
              </a:solidFill>
            </a:endParaRPr>
          </a:p>
          <a:p>
            <a:pPr indent="0" lvl="0" marL="0" marR="0" rtl="0" algn="ctr">
              <a:lnSpc>
                <a:spcPct val="100000"/>
              </a:lnSpc>
              <a:spcBef>
                <a:spcPts val="0"/>
              </a:spcBef>
              <a:spcAft>
                <a:spcPts val="0"/>
              </a:spcAft>
              <a:buNone/>
            </a:pPr>
            <a:r>
              <a:rPr i="1" lang="en-US" sz="900">
                <a:solidFill>
                  <a:srgbClr val="C8D0E0"/>
                </a:solidFill>
              </a:rPr>
              <a:t>What have prospects said when they chose a competitor over you?</a:t>
            </a:r>
            <a:endParaRPr i="1" sz="900">
              <a:solidFill>
                <a:srgbClr val="C8D0E0"/>
              </a:solidFill>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0D0D2B"/>
        </a:solidFill>
      </p:bgPr>
    </p:bg>
    <p:spTree>
      <p:nvGrpSpPr>
        <p:cNvPr id="215" name="Shape 215"/>
        <p:cNvGrpSpPr/>
        <p:nvPr/>
      </p:nvGrpSpPr>
      <p:grpSpPr>
        <a:xfrm>
          <a:off x="0" y="0"/>
          <a:ext cx="0" cy="0"/>
          <a:chOff x="0" y="0"/>
          <a:chExt cx="0" cy="0"/>
        </a:xfrm>
      </p:grpSpPr>
      <p:sp>
        <p:nvSpPr>
          <p:cNvPr id="216" name="Google Shape;216;p8"/>
          <p:cNvSpPr/>
          <p:nvPr/>
        </p:nvSpPr>
        <p:spPr>
          <a:xfrm>
            <a:off x="0" y="0"/>
            <a:ext cx="73152" cy="5143500"/>
          </a:xfrm>
          <a:prstGeom prst="rect">
            <a:avLst/>
          </a:prstGeom>
          <a:solidFill>
            <a:srgbClr val="00C27C"/>
          </a:solidFill>
          <a:ln cap="flat" cmpd="sng" w="12700">
            <a:solidFill>
              <a:srgbClr val="00C27C"/>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7" name="Google Shape;217;p8"/>
          <p:cNvSpPr/>
          <p:nvPr/>
        </p:nvSpPr>
        <p:spPr>
          <a:xfrm>
            <a:off x="5943600" y="1371600"/>
            <a:ext cx="5029200" cy="5029200"/>
          </a:xfrm>
          <a:prstGeom prst="ellipse">
            <a:avLst/>
          </a:prstGeom>
          <a:solidFill>
            <a:srgbClr val="00C27C">
              <a:alpha val="7058"/>
            </a:srgbClr>
          </a:solidFill>
          <a:ln cap="flat" cmpd="sng" w="12700">
            <a:solidFill>
              <a:srgbClr val="00C27C"/>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8" name="Google Shape;218;p8"/>
          <p:cNvSpPr/>
          <p:nvPr/>
        </p:nvSpPr>
        <p:spPr>
          <a:xfrm>
            <a:off x="548640" y="502920"/>
            <a:ext cx="4572000" cy="292608"/>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00C27C"/>
              </a:buClr>
              <a:buSzPts val="1100"/>
              <a:buFont typeface="Arial"/>
              <a:buNone/>
            </a:pPr>
            <a:r>
              <a:rPr b="1" i="0" lang="en-US" sz="1100" u="none" cap="none" strike="noStrike">
                <a:solidFill>
                  <a:srgbClr val="00C27C"/>
                </a:solidFill>
                <a:latin typeface="Arial"/>
                <a:ea typeface="Arial"/>
                <a:cs typeface="Arial"/>
                <a:sym typeface="Arial"/>
              </a:rPr>
              <a:t>SESSION </a:t>
            </a:r>
            <a:r>
              <a:rPr b="1" lang="en-US" sz="1100">
                <a:solidFill>
                  <a:srgbClr val="00C27C"/>
                </a:solidFill>
              </a:rPr>
              <a:t>2</a:t>
            </a:r>
            <a:endParaRPr b="0" i="0" sz="1100" u="none" cap="none" strike="noStrike">
              <a:solidFill>
                <a:schemeClr val="dk1"/>
              </a:solidFill>
              <a:latin typeface="Calibri"/>
              <a:ea typeface="Calibri"/>
              <a:cs typeface="Calibri"/>
              <a:sym typeface="Calibri"/>
            </a:endParaRPr>
          </a:p>
        </p:txBody>
      </p:sp>
      <p:sp>
        <p:nvSpPr>
          <p:cNvPr id="219" name="Google Shape;219;p8"/>
          <p:cNvSpPr/>
          <p:nvPr/>
        </p:nvSpPr>
        <p:spPr>
          <a:xfrm>
            <a:off x="548640" y="868680"/>
            <a:ext cx="7772400" cy="132588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FFFFFF"/>
              </a:buClr>
              <a:buSzPts val="4000"/>
              <a:buFont typeface="Arial Black"/>
              <a:buNone/>
            </a:pPr>
            <a:r>
              <a:rPr b="1" i="0" lang="en-US" sz="4000" u="none" cap="none" strike="noStrike">
                <a:solidFill>
                  <a:srgbClr val="FFFFFF"/>
                </a:solidFill>
                <a:latin typeface="Arial Black"/>
                <a:ea typeface="Arial Black"/>
                <a:cs typeface="Arial Black"/>
                <a:sym typeface="Arial Black"/>
              </a:rPr>
              <a:t>Enrichment &amp;</a:t>
            </a:r>
            <a:endParaRPr b="0" i="0" sz="4000" u="none" cap="none" strike="noStrike">
              <a:solidFill>
                <a:schemeClr val="dk1"/>
              </a:solidFill>
              <a:latin typeface="Calibri"/>
              <a:ea typeface="Calibri"/>
              <a:cs typeface="Calibri"/>
              <a:sym typeface="Calibri"/>
            </a:endParaRPr>
          </a:p>
          <a:p>
            <a:pPr indent="0" lvl="0" marL="0" marR="0" rtl="0" algn="l">
              <a:spcBef>
                <a:spcPts val="0"/>
              </a:spcBef>
              <a:spcAft>
                <a:spcPts val="0"/>
              </a:spcAft>
              <a:buClr>
                <a:srgbClr val="FFFFFF"/>
              </a:buClr>
              <a:buSzPts val="4000"/>
              <a:buFont typeface="Arial Black"/>
              <a:buNone/>
            </a:pPr>
            <a:r>
              <a:rPr b="1" i="0" lang="en-US" sz="4000" u="none" cap="none" strike="noStrike">
                <a:solidFill>
                  <a:srgbClr val="FFFFFF"/>
                </a:solidFill>
                <a:latin typeface="Arial Black"/>
                <a:ea typeface="Arial Black"/>
                <a:cs typeface="Arial Black"/>
                <a:sym typeface="Arial Black"/>
              </a:rPr>
              <a:t>Segmentation Layer</a:t>
            </a:r>
            <a:endParaRPr b="0" i="0" sz="4000" u="none" cap="none" strike="noStrike">
              <a:solidFill>
                <a:schemeClr val="dk1"/>
              </a:solidFill>
              <a:latin typeface="Calibri"/>
              <a:ea typeface="Calibri"/>
              <a:cs typeface="Calibri"/>
              <a:sym typeface="Calibri"/>
            </a:endParaRPr>
          </a:p>
        </p:txBody>
      </p:sp>
      <p:sp>
        <p:nvSpPr>
          <p:cNvPr id="220" name="Google Shape;220;p8"/>
          <p:cNvSpPr/>
          <p:nvPr/>
        </p:nvSpPr>
        <p:spPr>
          <a:xfrm>
            <a:off x="548640" y="2359152"/>
            <a:ext cx="6400800" cy="347472"/>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AABBCC"/>
              </a:buClr>
              <a:buSzPts val="1800"/>
              <a:buFont typeface="Arial"/>
              <a:buNone/>
            </a:pPr>
            <a:r>
              <a:rPr b="0" i="0" lang="en-US" sz="1800" u="none" cap="none" strike="noStrike">
                <a:solidFill>
                  <a:srgbClr val="AABBCC"/>
                </a:solidFill>
                <a:latin typeface="Arial"/>
                <a:ea typeface="Arial"/>
                <a:cs typeface="Arial"/>
                <a:sym typeface="Arial"/>
              </a:rPr>
              <a:t>Layer 02 · ICP Categorization + Contact Sourcing</a:t>
            </a:r>
            <a:endParaRPr b="0" i="0" sz="1800" u="none" cap="none" strike="noStrike">
              <a:solidFill>
                <a:schemeClr val="dk1"/>
              </a:solidFill>
              <a:latin typeface="Calibri"/>
              <a:ea typeface="Calibri"/>
              <a:cs typeface="Calibri"/>
              <a:sym typeface="Calibri"/>
            </a:endParaRPr>
          </a:p>
        </p:txBody>
      </p:sp>
      <p:sp>
        <p:nvSpPr>
          <p:cNvPr id="221" name="Google Shape;221;p8"/>
          <p:cNvSpPr/>
          <p:nvPr/>
        </p:nvSpPr>
        <p:spPr>
          <a:xfrm>
            <a:off x="548650" y="2963352"/>
            <a:ext cx="7772400" cy="1150200"/>
          </a:xfrm>
          <a:prstGeom prst="rect">
            <a:avLst/>
          </a:prstGeom>
          <a:solidFill>
            <a:srgbClr val="1A1F4B"/>
          </a:solidFill>
          <a:ln cap="flat" cmpd="sng" w="12700">
            <a:solidFill>
              <a:srgbClr val="2A306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2" name="Google Shape;222;p8"/>
          <p:cNvSpPr/>
          <p:nvPr/>
        </p:nvSpPr>
        <p:spPr>
          <a:xfrm>
            <a:off x="749808" y="3098478"/>
            <a:ext cx="128100" cy="128100"/>
          </a:xfrm>
          <a:prstGeom prst="ellipse">
            <a:avLst/>
          </a:prstGeom>
          <a:solidFill>
            <a:srgbClr val="00C27C"/>
          </a:solidFill>
          <a:ln cap="flat" cmpd="sng" w="12700">
            <a:solidFill>
              <a:srgbClr val="00C27C"/>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3" name="Google Shape;223;p8"/>
          <p:cNvSpPr/>
          <p:nvPr/>
        </p:nvSpPr>
        <p:spPr>
          <a:xfrm>
            <a:off x="969264" y="3061902"/>
            <a:ext cx="7223700" cy="21960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CCDDEE"/>
              </a:buClr>
              <a:buSzPts val="1200"/>
              <a:buFont typeface="Arial"/>
              <a:buNone/>
            </a:pPr>
            <a:r>
              <a:rPr b="0" i="0" lang="en-US" sz="1200" u="none" cap="none" strike="noStrike">
                <a:solidFill>
                  <a:srgbClr val="CCDDEE"/>
                </a:solidFill>
                <a:latin typeface="Arial"/>
                <a:ea typeface="Arial"/>
                <a:cs typeface="Arial"/>
                <a:sym typeface="Arial"/>
              </a:rPr>
              <a:t>ICP segment table with company datapoints</a:t>
            </a:r>
            <a:endParaRPr b="0" i="0" sz="1200" u="none" cap="none" strike="noStrike">
              <a:solidFill>
                <a:schemeClr val="dk1"/>
              </a:solidFill>
              <a:latin typeface="Calibri"/>
              <a:ea typeface="Calibri"/>
              <a:cs typeface="Calibri"/>
              <a:sym typeface="Calibri"/>
            </a:endParaRPr>
          </a:p>
        </p:txBody>
      </p:sp>
      <p:sp>
        <p:nvSpPr>
          <p:cNvPr id="224" name="Google Shape;224;p8"/>
          <p:cNvSpPr/>
          <p:nvPr/>
        </p:nvSpPr>
        <p:spPr>
          <a:xfrm>
            <a:off x="749808" y="3354510"/>
            <a:ext cx="128100" cy="128100"/>
          </a:xfrm>
          <a:prstGeom prst="ellipse">
            <a:avLst/>
          </a:prstGeom>
          <a:solidFill>
            <a:srgbClr val="00C27C"/>
          </a:solidFill>
          <a:ln cap="flat" cmpd="sng" w="12700">
            <a:solidFill>
              <a:srgbClr val="00C27C"/>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5" name="Google Shape;225;p8"/>
          <p:cNvSpPr/>
          <p:nvPr/>
        </p:nvSpPr>
        <p:spPr>
          <a:xfrm>
            <a:off x="969264" y="3317934"/>
            <a:ext cx="7223700" cy="21960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CCDDEE"/>
              </a:buClr>
              <a:buSzPts val="1200"/>
              <a:buFont typeface="Arial"/>
              <a:buNone/>
            </a:pPr>
            <a:r>
              <a:rPr b="0" i="0" lang="en-US" sz="1200" u="none" cap="none" strike="noStrike">
                <a:solidFill>
                  <a:srgbClr val="CCDDEE"/>
                </a:solidFill>
                <a:latin typeface="Arial"/>
                <a:ea typeface="Arial"/>
                <a:cs typeface="Arial"/>
                <a:sym typeface="Arial"/>
              </a:rPr>
              <a:t>Contact enrichment datapoints by segment</a:t>
            </a:r>
            <a:endParaRPr b="0" i="0" sz="1200" u="none" cap="none" strike="noStrike">
              <a:solidFill>
                <a:schemeClr val="dk1"/>
              </a:solidFill>
              <a:latin typeface="Calibri"/>
              <a:ea typeface="Calibri"/>
              <a:cs typeface="Calibri"/>
              <a:sym typeface="Calibri"/>
            </a:endParaRPr>
          </a:p>
        </p:txBody>
      </p:sp>
      <p:sp>
        <p:nvSpPr>
          <p:cNvPr id="226" name="Google Shape;226;p8"/>
          <p:cNvSpPr/>
          <p:nvPr/>
        </p:nvSpPr>
        <p:spPr>
          <a:xfrm>
            <a:off x="749808" y="3610542"/>
            <a:ext cx="128100" cy="128100"/>
          </a:xfrm>
          <a:prstGeom prst="ellipse">
            <a:avLst/>
          </a:prstGeom>
          <a:solidFill>
            <a:srgbClr val="00C27C"/>
          </a:solidFill>
          <a:ln cap="flat" cmpd="sng" w="12700">
            <a:solidFill>
              <a:srgbClr val="00C27C"/>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7" name="Google Shape;227;p8"/>
          <p:cNvSpPr/>
          <p:nvPr/>
        </p:nvSpPr>
        <p:spPr>
          <a:xfrm>
            <a:off x="969264" y="3573966"/>
            <a:ext cx="7223700" cy="21960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CCDDEE"/>
              </a:buClr>
              <a:buSzPts val="1200"/>
              <a:buFont typeface="Arial"/>
              <a:buNone/>
            </a:pPr>
            <a:r>
              <a:rPr b="0" i="0" lang="en-US" sz="1200" u="none" cap="none" strike="noStrike">
                <a:solidFill>
                  <a:srgbClr val="CCDDEE"/>
                </a:solidFill>
                <a:latin typeface="Arial"/>
                <a:ea typeface="Arial"/>
                <a:cs typeface="Arial"/>
                <a:sym typeface="Arial"/>
              </a:rPr>
              <a:t>Buyer persona map — decision maker vs. champion</a:t>
            </a:r>
            <a:endParaRPr b="0" i="0" sz="1200" u="none" cap="none" strike="noStrike">
              <a:solidFill>
                <a:schemeClr val="dk1"/>
              </a:solidFill>
              <a:latin typeface="Calibri"/>
              <a:ea typeface="Calibri"/>
              <a:cs typeface="Calibri"/>
              <a:sym typeface="Calibri"/>
            </a:endParaRPr>
          </a:p>
        </p:txBody>
      </p:sp>
      <p:sp>
        <p:nvSpPr>
          <p:cNvPr id="228" name="Google Shape;228;p8"/>
          <p:cNvSpPr/>
          <p:nvPr/>
        </p:nvSpPr>
        <p:spPr>
          <a:xfrm>
            <a:off x="749808" y="3866574"/>
            <a:ext cx="128100" cy="128100"/>
          </a:xfrm>
          <a:prstGeom prst="ellipse">
            <a:avLst/>
          </a:prstGeom>
          <a:solidFill>
            <a:srgbClr val="00C27C"/>
          </a:solidFill>
          <a:ln cap="flat" cmpd="sng" w="12700">
            <a:solidFill>
              <a:srgbClr val="00C27C"/>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9" name="Google Shape;229;p8"/>
          <p:cNvSpPr/>
          <p:nvPr/>
        </p:nvSpPr>
        <p:spPr>
          <a:xfrm>
            <a:off x="969264" y="3829998"/>
            <a:ext cx="7223700" cy="21960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CCDDEE"/>
              </a:buClr>
              <a:buSzPts val="1200"/>
              <a:buFont typeface="Arial"/>
              <a:buNone/>
            </a:pPr>
            <a:r>
              <a:rPr b="0" i="0" lang="en-US" sz="1200" u="none" cap="none" strike="noStrike">
                <a:solidFill>
                  <a:srgbClr val="CCDDEE"/>
                </a:solidFill>
                <a:latin typeface="Arial"/>
                <a:ea typeface="Arial"/>
                <a:cs typeface="Arial"/>
                <a:sym typeface="Arial"/>
              </a:rPr>
              <a:t>Trigger-to-signal mapping with Clay sources</a:t>
            </a:r>
            <a:endParaRPr b="0" i="0" sz="1200" u="none" cap="none" strike="noStrike">
              <a:solidFill>
                <a:schemeClr val="dk1"/>
              </a:solidFill>
              <a:latin typeface="Calibri"/>
              <a:ea typeface="Calibri"/>
              <a:cs typeface="Calibri"/>
              <a:sym typeface="Calibri"/>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234" name="Shape 234"/>
        <p:cNvGrpSpPr/>
        <p:nvPr/>
      </p:nvGrpSpPr>
      <p:grpSpPr>
        <a:xfrm>
          <a:off x="0" y="0"/>
          <a:ext cx="0" cy="0"/>
          <a:chOff x="0" y="0"/>
          <a:chExt cx="0" cy="0"/>
        </a:xfrm>
      </p:grpSpPr>
      <p:sp>
        <p:nvSpPr>
          <p:cNvPr id="235" name="Google Shape;235;p9"/>
          <p:cNvSpPr/>
          <p:nvPr/>
        </p:nvSpPr>
        <p:spPr>
          <a:xfrm>
            <a:off x="0" y="0"/>
            <a:ext cx="9144000" cy="749808"/>
          </a:xfrm>
          <a:prstGeom prst="rect">
            <a:avLst/>
          </a:prstGeom>
          <a:solidFill>
            <a:srgbClr val="0D0D2B"/>
          </a:solidFill>
          <a:ln cap="flat" cmpd="sng" w="12700">
            <a:solidFill>
              <a:srgbClr val="0D0D2B"/>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6" name="Google Shape;236;p9"/>
          <p:cNvSpPr/>
          <p:nvPr/>
        </p:nvSpPr>
        <p:spPr>
          <a:xfrm>
            <a:off x="365760" y="109728"/>
            <a:ext cx="6400800" cy="329184"/>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FFFFFF"/>
              </a:buClr>
              <a:buSzPts val="1600"/>
              <a:buFont typeface="Arial Black"/>
              <a:buNone/>
            </a:pPr>
            <a:r>
              <a:rPr b="1" i="0" lang="en-US" sz="1600" u="none" cap="none" strike="noStrike">
                <a:solidFill>
                  <a:srgbClr val="FFFFFF"/>
                </a:solidFill>
                <a:latin typeface="Arial Black"/>
                <a:ea typeface="Arial Black"/>
                <a:cs typeface="Arial Black"/>
                <a:sym typeface="Arial Black"/>
              </a:rPr>
              <a:t>Your TAM Filter Criteria</a:t>
            </a:r>
            <a:endParaRPr b="0" i="0" sz="1600" u="none" cap="none" strike="noStrike">
              <a:solidFill>
                <a:schemeClr val="dk1"/>
              </a:solidFill>
              <a:latin typeface="Calibri"/>
              <a:ea typeface="Calibri"/>
              <a:cs typeface="Calibri"/>
              <a:sym typeface="Calibri"/>
            </a:endParaRPr>
          </a:p>
        </p:txBody>
      </p:sp>
      <p:sp>
        <p:nvSpPr>
          <p:cNvPr id="237" name="Google Shape;237;p9"/>
          <p:cNvSpPr/>
          <p:nvPr/>
        </p:nvSpPr>
        <p:spPr>
          <a:xfrm>
            <a:off x="365760" y="457200"/>
            <a:ext cx="6400800" cy="219456"/>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8492A6"/>
              </a:buClr>
              <a:buSzPts val="1100"/>
              <a:buFont typeface="Arial"/>
              <a:buNone/>
            </a:pPr>
            <a:r>
              <a:rPr b="0" i="0" lang="en-US" sz="1100" u="none" cap="none" strike="noStrike">
                <a:solidFill>
                  <a:srgbClr val="8492A6"/>
                </a:solidFill>
                <a:latin typeface="Arial"/>
                <a:ea typeface="Arial"/>
                <a:cs typeface="Arial"/>
                <a:sym typeface="Arial"/>
              </a:rPr>
              <a:t>Session 2 ·</a:t>
            </a:r>
            <a:r>
              <a:rPr lang="en-US" sz="1100">
                <a:solidFill>
                  <a:srgbClr val="8492A6"/>
                </a:solidFill>
              </a:rPr>
              <a:t> Transformation</a:t>
            </a:r>
            <a:r>
              <a:rPr b="0" i="0" lang="en-US" sz="1100" u="none" cap="none" strike="noStrike">
                <a:solidFill>
                  <a:srgbClr val="8492A6"/>
                </a:solidFill>
                <a:latin typeface="Arial"/>
                <a:ea typeface="Arial"/>
                <a:cs typeface="Arial"/>
                <a:sym typeface="Arial"/>
              </a:rPr>
              <a:t> Layer </a:t>
            </a:r>
            <a:r>
              <a:rPr lang="en-US" sz="1100">
                <a:solidFill>
                  <a:srgbClr val="8492A6"/>
                </a:solidFill>
              </a:rPr>
              <a:t>· Companies</a:t>
            </a:r>
            <a:endParaRPr b="0" i="0" sz="1100" u="none" cap="none" strike="noStrike">
              <a:solidFill>
                <a:schemeClr val="dk1"/>
              </a:solidFill>
              <a:latin typeface="Calibri"/>
              <a:ea typeface="Calibri"/>
              <a:cs typeface="Calibri"/>
              <a:sym typeface="Calibri"/>
            </a:endParaRPr>
          </a:p>
        </p:txBody>
      </p:sp>
      <p:sp>
        <p:nvSpPr>
          <p:cNvPr id="238" name="Google Shape;238;p9"/>
          <p:cNvSpPr/>
          <p:nvPr/>
        </p:nvSpPr>
        <p:spPr>
          <a:xfrm>
            <a:off x="7772400" y="109728"/>
            <a:ext cx="1005840" cy="384048"/>
          </a:xfrm>
          <a:prstGeom prst="roundRect">
            <a:avLst>
              <a:gd fmla="val 9524" name="adj"/>
            </a:avLst>
          </a:prstGeom>
          <a:solidFill>
            <a:srgbClr val="F59E0B"/>
          </a:solidFill>
          <a:ln cap="flat" cmpd="sng" w="12700">
            <a:solidFill>
              <a:srgbClr val="F59E0B"/>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9" name="Google Shape;239;p9"/>
          <p:cNvSpPr/>
          <p:nvPr/>
        </p:nvSpPr>
        <p:spPr>
          <a:xfrm>
            <a:off x="7772400" y="109728"/>
            <a:ext cx="1005840" cy="384048"/>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Clr>
                <a:srgbClr val="FFFFFF"/>
              </a:buClr>
              <a:buSzPts val="900"/>
              <a:buFont typeface="Arial"/>
              <a:buNone/>
            </a:pPr>
            <a:r>
              <a:rPr b="1" i="0" lang="en-US" sz="900" u="none" cap="none" strike="noStrike">
                <a:solidFill>
                  <a:srgbClr val="FFFFFF"/>
                </a:solidFill>
                <a:latin typeface="Arial"/>
                <a:ea typeface="Arial"/>
                <a:cs typeface="Arial"/>
                <a:sym typeface="Arial"/>
              </a:rPr>
              <a:t>Session 2</a:t>
            </a:r>
            <a:endParaRPr b="0" i="0" sz="900" u="none" cap="none" strike="noStrike">
              <a:solidFill>
                <a:schemeClr val="dk1"/>
              </a:solidFill>
              <a:latin typeface="Calibri"/>
              <a:ea typeface="Calibri"/>
              <a:cs typeface="Calibri"/>
              <a:sym typeface="Calibri"/>
            </a:endParaRPr>
          </a:p>
        </p:txBody>
      </p:sp>
      <p:sp>
        <p:nvSpPr>
          <p:cNvPr id="240" name="Google Shape;240;p9"/>
          <p:cNvSpPr/>
          <p:nvPr/>
        </p:nvSpPr>
        <p:spPr>
          <a:xfrm>
            <a:off x="365760" y="822960"/>
            <a:ext cx="8412480" cy="292608"/>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8492A6"/>
              </a:buClr>
              <a:buSzPts val="1200"/>
              <a:buFont typeface="Arial"/>
              <a:buNone/>
            </a:pPr>
            <a:r>
              <a:rPr b="0" i="0" lang="en-US" sz="1200" u="none" cap="none" strike="noStrike">
                <a:solidFill>
                  <a:srgbClr val="8492A6"/>
                </a:solidFill>
                <a:latin typeface="Arial"/>
                <a:ea typeface="Arial"/>
                <a:cs typeface="Arial"/>
                <a:sym typeface="Arial"/>
              </a:rPr>
              <a:t>Define the hard gates </a:t>
            </a:r>
            <a:r>
              <a:rPr lang="en-US" sz="1200">
                <a:solidFill>
                  <a:srgbClr val="8492A6"/>
                </a:solidFill>
              </a:rPr>
              <a:t>- </a:t>
            </a:r>
            <a:r>
              <a:rPr b="0" i="0" lang="en-US" sz="1200" u="none" cap="none" strike="noStrike">
                <a:solidFill>
                  <a:srgbClr val="8492A6"/>
                </a:solidFill>
                <a:latin typeface="Arial"/>
                <a:ea typeface="Arial"/>
                <a:cs typeface="Arial"/>
                <a:sym typeface="Arial"/>
              </a:rPr>
              <a:t>accounts that don't meet these criteria never enter the TAM. Be specific enough that Clay can use these as filter conditions.</a:t>
            </a:r>
            <a:endParaRPr b="0" i="0" sz="1200" u="none" cap="none" strike="noStrike">
              <a:solidFill>
                <a:schemeClr val="dk1"/>
              </a:solidFill>
              <a:latin typeface="Calibri"/>
              <a:ea typeface="Calibri"/>
              <a:cs typeface="Calibri"/>
              <a:sym typeface="Calibri"/>
            </a:endParaRPr>
          </a:p>
        </p:txBody>
      </p:sp>
      <p:sp>
        <p:nvSpPr>
          <p:cNvPr id="241" name="Google Shape;241;p9"/>
          <p:cNvSpPr/>
          <p:nvPr/>
        </p:nvSpPr>
        <p:spPr>
          <a:xfrm>
            <a:off x="712784" y="1257363"/>
            <a:ext cx="3751200" cy="3492900"/>
          </a:xfrm>
          <a:prstGeom prst="rect">
            <a:avLst/>
          </a:prstGeom>
          <a:solidFill>
            <a:srgbClr val="F4F5F7"/>
          </a:solidFill>
          <a:ln cap="flat" cmpd="sng" w="12700">
            <a:solidFill>
              <a:srgbClr val="E5E7EB"/>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sz="1300"/>
          </a:p>
        </p:txBody>
      </p:sp>
      <p:sp>
        <p:nvSpPr>
          <p:cNvPr id="242" name="Google Shape;242;p9"/>
          <p:cNvSpPr/>
          <p:nvPr/>
        </p:nvSpPr>
        <p:spPr>
          <a:xfrm>
            <a:off x="712784" y="1257363"/>
            <a:ext cx="3751200" cy="45600"/>
          </a:xfrm>
          <a:prstGeom prst="rect">
            <a:avLst/>
          </a:prstGeom>
          <a:solidFill>
            <a:srgbClr val="EF5350"/>
          </a:solidFill>
          <a:ln cap="flat" cmpd="sng" w="12700">
            <a:solidFill>
              <a:srgbClr val="EF535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3" name="Google Shape;243;p9"/>
          <p:cNvSpPr/>
          <p:nvPr/>
        </p:nvSpPr>
        <p:spPr>
          <a:xfrm>
            <a:off x="865369" y="1348802"/>
            <a:ext cx="3433200" cy="27420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EF5350"/>
              </a:buClr>
              <a:buSzPts val="1200"/>
              <a:buFont typeface="Arial"/>
              <a:buNone/>
            </a:pPr>
            <a:r>
              <a:rPr b="1" i="0" lang="en-US" sz="1200" u="none" cap="none" strike="noStrike">
                <a:solidFill>
                  <a:srgbClr val="EF5350"/>
                </a:solidFill>
                <a:latin typeface="Arial"/>
                <a:ea typeface="Arial"/>
                <a:cs typeface="Arial"/>
                <a:sym typeface="Arial"/>
              </a:rPr>
              <a:t>Firmographic Filters</a:t>
            </a:r>
            <a:endParaRPr b="0" i="0" sz="1200" u="none" cap="none" strike="noStrike">
              <a:solidFill>
                <a:schemeClr val="dk1"/>
              </a:solidFill>
              <a:latin typeface="Calibri"/>
              <a:ea typeface="Calibri"/>
              <a:cs typeface="Calibri"/>
              <a:sym typeface="Calibri"/>
            </a:endParaRPr>
          </a:p>
        </p:txBody>
      </p:sp>
      <p:sp>
        <p:nvSpPr>
          <p:cNvPr id="244" name="Google Shape;244;p9"/>
          <p:cNvSpPr/>
          <p:nvPr/>
        </p:nvSpPr>
        <p:spPr>
          <a:xfrm>
            <a:off x="865369" y="1741993"/>
            <a:ext cx="3433200" cy="18300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8492A6"/>
              </a:buClr>
              <a:buSzPts val="1000"/>
              <a:buFont typeface="Arial"/>
              <a:buNone/>
            </a:pPr>
            <a:r>
              <a:rPr b="0" i="0" lang="en-US" sz="900" u="none" cap="none" strike="noStrike">
                <a:solidFill>
                  <a:srgbClr val="8492A6"/>
                </a:solidFill>
                <a:latin typeface="Arial"/>
                <a:ea typeface="Arial"/>
                <a:cs typeface="Arial"/>
                <a:sym typeface="Arial"/>
              </a:rPr>
              <a:t>Industry / vertical</a:t>
            </a:r>
            <a:endParaRPr b="0" i="0" sz="900" u="none" cap="none" strike="noStrike">
              <a:solidFill>
                <a:schemeClr val="dk1"/>
              </a:solidFill>
              <a:latin typeface="Calibri"/>
              <a:ea typeface="Calibri"/>
              <a:cs typeface="Calibri"/>
              <a:sym typeface="Calibri"/>
            </a:endParaRPr>
          </a:p>
        </p:txBody>
      </p:sp>
      <p:sp>
        <p:nvSpPr>
          <p:cNvPr id="245" name="Google Shape;245;p9"/>
          <p:cNvSpPr/>
          <p:nvPr/>
        </p:nvSpPr>
        <p:spPr>
          <a:xfrm>
            <a:off x="865369" y="1943161"/>
            <a:ext cx="3433200" cy="274200"/>
          </a:xfrm>
          <a:prstGeom prst="rect">
            <a:avLst/>
          </a:prstGeom>
          <a:solidFill>
            <a:srgbClr val="F0F4F8"/>
          </a:solidFill>
          <a:ln cap="flat" cmpd="sng" w="12700">
            <a:solidFill>
              <a:srgbClr val="CBD5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sz="1300"/>
          </a:p>
        </p:txBody>
      </p:sp>
      <p:sp>
        <p:nvSpPr>
          <p:cNvPr id="246" name="Google Shape;246;p9"/>
          <p:cNvSpPr/>
          <p:nvPr/>
        </p:nvSpPr>
        <p:spPr>
          <a:xfrm>
            <a:off x="865369" y="2308920"/>
            <a:ext cx="3433200" cy="18300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8492A6"/>
              </a:buClr>
              <a:buSzPts val="1000"/>
              <a:buFont typeface="Arial"/>
              <a:buNone/>
            </a:pPr>
            <a:r>
              <a:rPr b="0" i="0" lang="en-US" sz="900" u="none" cap="none" strike="noStrike">
                <a:solidFill>
                  <a:srgbClr val="8492A6"/>
                </a:solidFill>
                <a:latin typeface="Arial"/>
                <a:ea typeface="Arial"/>
                <a:cs typeface="Arial"/>
                <a:sym typeface="Arial"/>
              </a:rPr>
              <a:t>Revenue range</a:t>
            </a:r>
            <a:endParaRPr b="0" i="0" sz="900" u="none" cap="none" strike="noStrike">
              <a:solidFill>
                <a:schemeClr val="dk1"/>
              </a:solidFill>
              <a:latin typeface="Calibri"/>
              <a:ea typeface="Calibri"/>
              <a:cs typeface="Calibri"/>
              <a:sym typeface="Calibri"/>
            </a:endParaRPr>
          </a:p>
        </p:txBody>
      </p:sp>
      <p:sp>
        <p:nvSpPr>
          <p:cNvPr id="247" name="Google Shape;247;p9"/>
          <p:cNvSpPr/>
          <p:nvPr/>
        </p:nvSpPr>
        <p:spPr>
          <a:xfrm>
            <a:off x="865369" y="2510088"/>
            <a:ext cx="3433200" cy="274200"/>
          </a:xfrm>
          <a:prstGeom prst="rect">
            <a:avLst/>
          </a:prstGeom>
          <a:solidFill>
            <a:srgbClr val="F0F4F8"/>
          </a:solidFill>
          <a:ln cap="flat" cmpd="sng" w="12700">
            <a:solidFill>
              <a:srgbClr val="CBD5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sz="1300"/>
          </a:p>
        </p:txBody>
      </p:sp>
      <p:sp>
        <p:nvSpPr>
          <p:cNvPr id="248" name="Google Shape;248;p9"/>
          <p:cNvSpPr/>
          <p:nvPr/>
        </p:nvSpPr>
        <p:spPr>
          <a:xfrm>
            <a:off x="865369" y="2875847"/>
            <a:ext cx="3433200" cy="18300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8492A6"/>
              </a:buClr>
              <a:buSzPts val="1000"/>
              <a:buFont typeface="Arial"/>
              <a:buNone/>
            </a:pPr>
            <a:r>
              <a:rPr b="0" i="0" lang="en-US" sz="900" u="none" cap="none" strike="noStrike">
                <a:solidFill>
                  <a:srgbClr val="8492A6"/>
                </a:solidFill>
                <a:latin typeface="Arial"/>
                <a:ea typeface="Arial"/>
                <a:cs typeface="Arial"/>
                <a:sym typeface="Arial"/>
              </a:rPr>
              <a:t>Employee count range</a:t>
            </a:r>
            <a:endParaRPr b="0" i="0" sz="900" u="none" cap="none" strike="noStrike">
              <a:solidFill>
                <a:schemeClr val="dk1"/>
              </a:solidFill>
              <a:latin typeface="Calibri"/>
              <a:ea typeface="Calibri"/>
              <a:cs typeface="Calibri"/>
              <a:sym typeface="Calibri"/>
            </a:endParaRPr>
          </a:p>
        </p:txBody>
      </p:sp>
      <p:sp>
        <p:nvSpPr>
          <p:cNvPr id="249" name="Google Shape;249;p9"/>
          <p:cNvSpPr/>
          <p:nvPr/>
        </p:nvSpPr>
        <p:spPr>
          <a:xfrm>
            <a:off x="865369" y="3077014"/>
            <a:ext cx="3433200" cy="274200"/>
          </a:xfrm>
          <a:prstGeom prst="rect">
            <a:avLst/>
          </a:prstGeom>
          <a:solidFill>
            <a:srgbClr val="F0F4F8"/>
          </a:solidFill>
          <a:ln cap="flat" cmpd="sng" w="12700">
            <a:solidFill>
              <a:srgbClr val="CBD5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sz="1300"/>
          </a:p>
        </p:txBody>
      </p:sp>
      <p:sp>
        <p:nvSpPr>
          <p:cNvPr id="250" name="Google Shape;250;p9"/>
          <p:cNvSpPr/>
          <p:nvPr/>
        </p:nvSpPr>
        <p:spPr>
          <a:xfrm>
            <a:off x="865369" y="3442773"/>
            <a:ext cx="3433200" cy="18300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8492A6"/>
              </a:buClr>
              <a:buSzPts val="1000"/>
              <a:buFont typeface="Arial"/>
              <a:buNone/>
            </a:pPr>
            <a:r>
              <a:rPr b="0" i="0" lang="en-US" sz="900" u="none" cap="none" strike="noStrike">
                <a:solidFill>
                  <a:srgbClr val="8492A6"/>
                </a:solidFill>
                <a:latin typeface="Arial"/>
                <a:ea typeface="Arial"/>
                <a:cs typeface="Arial"/>
                <a:sym typeface="Arial"/>
              </a:rPr>
              <a:t>HQ location / territory</a:t>
            </a:r>
            <a:endParaRPr b="0" i="0" sz="900" u="none" cap="none" strike="noStrike">
              <a:solidFill>
                <a:schemeClr val="dk1"/>
              </a:solidFill>
              <a:latin typeface="Calibri"/>
              <a:ea typeface="Calibri"/>
              <a:cs typeface="Calibri"/>
              <a:sym typeface="Calibri"/>
            </a:endParaRPr>
          </a:p>
        </p:txBody>
      </p:sp>
      <p:sp>
        <p:nvSpPr>
          <p:cNvPr id="251" name="Google Shape;251;p9"/>
          <p:cNvSpPr/>
          <p:nvPr/>
        </p:nvSpPr>
        <p:spPr>
          <a:xfrm>
            <a:off x="865369" y="3643941"/>
            <a:ext cx="3433200" cy="274200"/>
          </a:xfrm>
          <a:prstGeom prst="rect">
            <a:avLst/>
          </a:prstGeom>
          <a:solidFill>
            <a:srgbClr val="F0F4F8"/>
          </a:solidFill>
          <a:ln cap="flat" cmpd="sng" w="12700">
            <a:solidFill>
              <a:srgbClr val="CBD5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sz="1300"/>
          </a:p>
        </p:txBody>
      </p:sp>
      <p:sp>
        <p:nvSpPr>
          <p:cNvPr id="252" name="Google Shape;252;p9"/>
          <p:cNvSpPr/>
          <p:nvPr/>
        </p:nvSpPr>
        <p:spPr>
          <a:xfrm>
            <a:off x="865369" y="4009700"/>
            <a:ext cx="3433200" cy="18300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8492A6"/>
              </a:buClr>
              <a:buSzPts val="1000"/>
              <a:buFont typeface="Arial"/>
              <a:buNone/>
            </a:pPr>
            <a:r>
              <a:rPr lang="en-US" sz="900">
                <a:solidFill>
                  <a:srgbClr val="8492A6"/>
                </a:solidFill>
              </a:rPr>
              <a:t>Ideal Customer Profile (Segment)</a:t>
            </a:r>
            <a:endParaRPr b="0" i="0" sz="900" u="none" cap="none" strike="noStrike">
              <a:solidFill>
                <a:schemeClr val="dk1"/>
              </a:solidFill>
              <a:latin typeface="Calibri"/>
              <a:ea typeface="Calibri"/>
              <a:cs typeface="Calibri"/>
              <a:sym typeface="Calibri"/>
            </a:endParaRPr>
          </a:p>
        </p:txBody>
      </p:sp>
      <p:sp>
        <p:nvSpPr>
          <p:cNvPr id="253" name="Google Shape;253;p9"/>
          <p:cNvSpPr/>
          <p:nvPr/>
        </p:nvSpPr>
        <p:spPr>
          <a:xfrm>
            <a:off x="865369" y="4210868"/>
            <a:ext cx="3433200" cy="274200"/>
          </a:xfrm>
          <a:prstGeom prst="rect">
            <a:avLst/>
          </a:prstGeom>
          <a:solidFill>
            <a:srgbClr val="F0F4F8"/>
          </a:solidFill>
          <a:ln cap="flat" cmpd="sng" w="12700">
            <a:solidFill>
              <a:srgbClr val="CBD5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sz="1300"/>
          </a:p>
        </p:txBody>
      </p:sp>
      <p:sp>
        <p:nvSpPr>
          <p:cNvPr id="254" name="Google Shape;254;p9"/>
          <p:cNvSpPr/>
          <p:nvPr/>
        </p:nvSpPr>
        <p:spPr>
          <a:xfrm>
            <a:off x="4680015" y="1257363"/>
            <a:ext cx="3751200" cy="3492900"/>
          </a:xfrm>
          <a:prstGeom prst="rect">
            <a:avLst/>
          </a:prstGeom>
          <a:solidFill>
            <a:srgbClr val="F4F5F7"/>
          </a:solidFill>
          <a:ln cap="flat" cmpd="sng" w="12700">
            <a:solidFill>
              <a:srgbClr val="E5E7EB"/>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sz="1300"/>
          </a:p>
        </p:txBody>
      </p:sp>
      <p:sp>
        <p:nvSpPr>
          <p:cNvPr id="255" name="Google Shape;255;p9"/>
          <p:cNvSpPr/>
          <p:nvPr/>
        </p:nvSpPr>
        <p:spPr>
          <a:xfrm>
            <a:off x="4680015" y="1257363"/>
            <a:ext cx="3751200" cy="45600"/>
          </a:xfrm>
          <a:prstGeom prst="rect">
            <a:avLst/>
          </a:prstGeom>
          <a:solidFill>
            <a:srgbClr val="F59E0B"/>
          </a:solidFill>
          <a:ln cap="flat" cmpd="sng" w="12700">
            <a:solidFill>
              <a:srgbClr val="F59E0B"/>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6" name="Google Shape;256;p9"/>
          <p:cNvSpPr/>
          <p:nvPr/>
        </p:nvSpPr>
        <p:spPr>
          <a:xfrm>
            <a:off x="4832601" y="1348802"/>
            <a:ext cx="3433200" cy="27420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F59E0B"/>
              </a:buClr>
              <a:buSzPts val="1200"/>
              <a:buFont typeface="Arial"/>
              <a:buNone/>
            </a:pPr>
            <a:r>
              <a:rPr b="1" i="0" lang="en-US" sz="1200" u="none" cap="none" strike="noStrike">
                <a:solidFill>
                  <a:srgbClr val="F59E0B"/>
                </a:solidFill>
                <a:latin typeface="Arial"/>
                <a:ea typeface="Arial"/>
                <a:cs typeface="Arial"/>
                <a:sym typeface="Arial"/>
              </a:rPr>
              <a:t>Technographic Filters</a:t>
            </a:r>
            <a:endParaRPr b="0" i="0" sz="1200" u="none" cap="none" strike="noStrike">
              <a:solidFill>
                <a:schemeClr val="dk1"/>
              </a:solidFill>
              <a:latin typeface="Calibri"/>
              <a:ea typeface="Calibri"/>
              <a:cs typeface="Calibri"/>
              <a:sym typeface="Calibri"/>
            </a:endParaRPr>
          </a:p>
        </p:txBody>
      </p:sp>
      <p:sp>
        <p:nvSpPr>
          <p:cNvPr id="257" name="Google Shape;257;p9"/>
          <p:cNvSpPr/>
          <p:nvPr/>
        </p:nvSpPr>
        <p:spPr>
          <a:xfrm>
            <a:off x="4832601" y="1741993"/>
            <a:ext cx="3433200" cy="18300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8492A6"/>
              </a:buClr>
              <a:buSzPts val="1000"/>
              <a:buFont typeface="Arial"/>
              <a:buNone/>
            </a:pPr>
            <a:r>
              <a:rPr b="0" i="0" lang="en-US" sz="900" u="none" cap="none" strike="noStrike">
                <a:solidFill>
                  <a:srgbClr val="8492A6"/>
                </a:solidFill>
                <a:latin typeface="Arial"/>
                <a:ea typeface="Arial"/>
                <a:cs typeface="Arial"/>
                <a:sym typeface="Arial"/>
              </a:rPr>
              <a:t>CRM in use</a:t>
            </a:r>
            <a:endParaRPr b="0" i="0" sz="900" u="none" cap="none" strike="noStrike">
              <a:solidFill>
                <a:schemeClr val="dk1"/>
              </a:solidFill>
              <a:latin typeface="Calibri"/>
              <a:ea typeface="Calibri"/>
              <a:cs typeface="Calibri"/>
              <a:sym typeface="Calibri"/>
            </a:endParaRPr>
          </a:p>
        </p:txBody>
      </p:sp>
      <p:sp>
        <p:nvSpPr>
          <p:cNvPr id="258" name="Google Shape;258;p9"/>
          <p:cNvSpPr/>
          <p:nvPr/>
        </p:nvSpPr>
        <p:spPr>
          <a:xfrm>
            <a:off x="4832601" y="1943161"/>
            <a:ext cx="3433200" cy="274200"/>
          </a:xfrm>
          <a:prstGeom prst="rect">
            <a:avLst/>
          </a:prstGeom>
          <a:solidFill>
            <a:srgbClr val="F0F4F8"/>
          </a:solidFill>
          <a:ln cap="flat" cmpd="sng" w="12700">
            <a:solidFill>
              <a:srgbClr val="CBD5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sz="1300"/>
          </a:p>
        </p:txBody>
      </p:sp>
      <p:sp>
        <p:nvSpPr>
          <p:cNvPr id="259" name="Google Shape;259;p9"/>
          <p:cNvSpPr/>
          <p:nvPr/>
        </p:nvSpPr>
        <p:spPr>
          <a:xfrm>
            <a:off x="4832601" y="2308920"/>
            <a:ext cx="3433200" cy="18300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8492A6"/>
              </a:buClr>
              <a:buSzPts val="1000"/>
              <a:buFont typeface="Arial"/>
              <a:buNone/>
            </a:pPr>
            <a:r>
              <a:rPr b="0" i="0" lang="en-US" sz="900" u="none" cap="none" strike="noStrike">
                <a:solidFill>
                  <a:srgbClr val="8492A6"/>
                </a:solidFill>
                <a:latin typeface="Arial"/>
                <a:ea typeface="Arial"/>
                <a:cs typeface="Arial"/>
                <a:sym typeface="Arial"/>
              </a:rPr>
              <a:t>Sales engagement tool</a:t>
            </a:r>
            <a:endParaRPr b="0" i="0" sz="900" u="none" cap="none" strike="noStrike">
              <a:solidFill>
                <a:schemeClr val="dk1"/>
              </a:solidFill>
              <a:latin typeface="Calibri"/>
              <a:ea typeface="Calibri"/>
              <a:cs typeface="Calibri"/>
              <a:sym typeface="Calibri"/>
            </a:endParaRPr>
          </a:p>
        </p:txBody>
      </p:sp>
      <p:sp>
        <p:nvSpPr>
          <p:cNvPr id="260" name="Google Shape;260;p9"/>
          <p:cNvSpPr/>
          <p:nvPr/>
        </p:nvSpPr>
        <p:spPr>
          <a:xfrm>
            <a:off x="4832601" y="2510088"/>
            <a:ext cx="3433200" cy="274200"/>
          </a:xfrm>
          <a:prstGeom prst="rect">
            <a:avLst/>
          </a:prstGeom>
          <a:solidFill>
            <a:srgbClr val="F0F4F8"/>
          </a:solidFill>
          <a:ln cap="flat" cmpd="sng" w="12700">
            <a:solidFill>
              <a:srgbClr val="CBD5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sz="1300"/>
          </a:p>
        </p:txBody>
      </p:sp>
      <p:sp>
        <p:nvSpPr>
          <p:cNvPr id="261" name="Google Shape;261;p9"/>
          <p:cNvSpPr/>
          <p:nvPr/>
        </p:nvSpPr>
        <p:spPr>
          <a:xfrm>
            <a:off x="4832601" y="2875847"/>
            <a:ext cx="3433200" cy="18300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8492A6"/>
              </a:buClr>
              <a:buSzPts val="1000"/>
              <a:buFont typeface="Arial"/>
              <a:buNone/>
            </a:pPr>
            <a:r>
              <a:rPr b="0" i="0" lang="en-US" sz="900" u="none" cap="none" strike="noStrike">
                <a:solidFill>
                  <a:srgbClr val="8492A6"/>
                </a:solidFill>
                <a:latin typeface="Arial"/>
                <a:ea typeface="Arial"/>
                <a:cs typeface="Arial"/>
                <a:sym typeface="Arial"/>
              </a:rPr>
              <a:t>Key integrations</a:t>
            </a:r>
            <a:endParaRPr b="0" i="0" sz="900" u="none" cap="none" strike="noStrike">
              <a:solidFill>
                <a:schemeClr val="dk1"/>
              </a:solidFill>
              <a:latin typeface="Calibri"/>
              <a:ea typeface="Calibri"/>
              <a:cs typeface="Calibri"/>
              <a:sym typeface="Calibri"/>
            </a:endParaRPr>
          </a:p>
        </p:txBody>
      </p:sp>
      <p:sp>
        <p:nvSpPr>
          <p:cNvPr id="262" name="Google Shape;262;p9"/>
          <p:cNvSpPr/>
          <p:nvPr/>
        </p:nvSpPr>
        <p:spPr>
          <a:xfrm>
            <a:off x="4832601" y="3077014"/>
            <a:ext cx="3433200" cy="274200"/>
          </a:xfrm>
          <a:prstGeom prst="rect">
            <a:avLst/>
          </a:prstGeom>
          <a:solidFill>
            <a:srgbClr val="F0F4F8"/>
          </a:solidFill>
          <a:ln cap="flat" cmpd="sng" w="12700">
            <a:solidFill>
              <a:srgbClr val="CBD5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sz="1300"/>
          </a:p>
        </p:txBody>
      </p:sp>
      <p:sp>
        <p:nvSpPr>
          <p:cNvPr id="263" name="Google Shape;263;p9"/>
          <p:cNvSpPr/>
          <p:nvPr/>
        </p:nvSpPr>
        <p:spPr>
          <a:xfrm>
            <a:off x="4832601" y="3442773"/>
            <a:ext cx="3433200" cy="18300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8492A6"/>
              </a:buClr>
              <a:buSzPts val="1000"/>
              <a:buFont typeface="Arial"/>
              <a:buNone/>
            </a:pPr>
            <a:r>
              <a:rPr b="0" i="0" lang="en-US" sz="900" u="none" cap="none" strike="noStrike">
                <a:solidFill>
                  <a:srgbClr val="8492A6"/>
                </a:solidFill>
                <a:latin typeface="Arial"/>
                <a:ea typeface="Arial"/>
                <a:cs typeface="Arial"/>
                <a:sym typeface="Arial"/>
              </a:rPr>
              <a:t>ERP / BI tools (e.g. NetSuite, OneStream)</a:t>
            </a:r>
            <a:endParaRPr b="0" i="0" sz="900" u="none" cap="none" strike="noStrike">
              <a:solidFill>
                <a:schemeClr val="dk1"/>
              </a:solidFill>
              <a:latin typeface="Calibri"/>
              <a:ea typeface="Calibri"/>
              <a:cs typeface="Calibri"/>
              <a:sym typeface="Calibri"/>
            </a:endParaRPr>
          </a:p>
        </p:txBody>
      </p:sp>
      <p:sp>
        <p:nvSpPr>
          <p:cNvPr id="264" name="Google Shape;264;p9"/>
          <p:cNvSpPr/>
          <p:nvPr/>
        </p:nvSpPr>
        <p:spPr>
          <a:xfrm>
            <a:off x="4832601" y="3643941"/>
            <a:ext cx="3433200" cy="274200"/>
          </a:xfrm>
          <a:prstGeom prst="rect">
            <a:avLst/>
          </a:prstGeom>
          <a:solidFill>
            <a:srgbClr val="F0F4F8"/>
          </a:solidFill>
          <a:ln cap="flat" cmpd="sng" w="12700">
            <a:solidFill>
              <a:srgbClr val="CBD5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sz="1300"/>
          </a:p>
        </p:txBody>
      </p:sp>
      <p:sp>
        <p:nvSpPr>
          <p:cNvPr id="265" name="Google Shape;265;p9"/>
          <p:cNvSpPr/>
          <p:nvPr/>
        </p:nvSpPr>
        <p:spPr>
          <a:xfrm>
            <a:off x="4832601" y="4009700"/>
            <a:ext cx="3433200" cy="18300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8492A6"/>
              </a:buClr>
              <a:buSzPts val="1000"/>
              <a:buFont typeface="Arial"/>
              <a:buNone/>
            </a:pPr>
            <a:r>
              <a:rPr b="0" i="0" lang="en-US" sz="900" u="none" cap="none" strike="noStrike">
                <a:solidFill>
                  <a:srgbClr val="8492A6"/>
                </a:solidFill>
                <a:latin typeface="Arial"/>
                <a:ea typeface="Arial"/>
                <a:cs typeface="Arial"/>
                <a:sym typeface="Arial"/>
              </a:rPr>
              <a:t>Relevant tech signals</a:t>
            </a:r>
            <a:endParaRPr b="0" i="0" sz="900" u="none" cap="none" strike="noStrike">
              <a:solidFill>
                <a:schemeClr val="dk1"/>
              </a:solidFill>
              <a:latin typeface="Calibri"/>
              <a:ea typeface="Calibri"/>
              <a:cs typeface="Calibri"/>
              <a:sym typeface="Calibri"/>
            </a:endParaRPr>
          </a:p>
        </p:txBody>
      </p:sp>
      <p:sp>
        <p:nvSpPr>
          <p:cNvPr id="266" name="Google Shape;266;p9"/>
          <p:cNvSpPr/>
          <p:nvPr/>
        </p:nvSpPr>
        <p:spPr>
          <a:xfrm>
            <a:off x="4832601" y="4210868"/>
            <a:ext cx="3433200" cy="274200"/>
          </a:xfrm>
          <a:prstGeom prst="rect">
            <a:avLst/>
          </a:prstGeom>
          <a:solidFill>
            <a:srgbClr val="F0F4F8"/>
          </a:solidFill>
          <a:ln cap="flat" cmpd="sng" w="12700">
            <a:solidFill>
              <a:srgbClr val="CBD5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sz="1300"/>
          </a:p>
        </p:txBody>
      </p:sp>
      <p:sp>
        <p:nvSpPr>
          <p:cNvPr id="267" name="Google Shape;267;p9"/>
          <p:cNvSpPr/>
          <p:nvPr/>
        </p:nvSpPr>
        <p:spPr>
          <a:xfrm>
            <a:off x="365760" y="4892040"/>
            <a:ext cx="8412480" cy="201168"/>
          </a:xfrm>
          <a:prstGeom prst="rect">
            <a:avLst/>
          </a:prstGeom>
          <a:solidFill>
            <a:srgbClr val="EBF8F2"/>
          </a:solidFill>
          <a:ln cap="flat" cmpd="sng" w="12700">
            <a:solidFill>
              <a:srgbClr val="00C27C"/>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8" name="Google Shape;268;p9"/>
          <p:cNvSpPr/>
          <p:nvPr/>
        </p:nvSpPr>
        <p:spPr>
          <a:xfrm>
            <a:off x="502920" y="4910328"/>
            <a:ext cx="8229600" cy="164592"/>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00A869"/>
              </a:buClr>
              <a:buSzPts val="1000"/>
              <a:buFont typeface="Arial"/>
              <a:buNone/>
            </a:pPr>
            <a:r>
              <a:rPr b="1" i="0" lang="en-US" sz="1000" u="none" cap="none" strike="noStrike">
                <a:solidFill>
                  <a:srgbClr val="00A869"/>
                </a:solidFill>
                <a:latin typeface="Arial"/>
                <a:ea typeface="Arial"/>
                <a:cs typeface="Arial"/>
                <a:sym typeface="Arial"/>
              </a:rPr>
              <a:t>📌  Your strongest disqualifiers go in the firmographic column. If an account fails those, it never gets enriched.</a:t>
            </a:r>
            <a:endParaRPr b="0" i="0" sz="1000" u="none" cap="none" strike="noStrike">
              <a:solidFill>
                <a:schemeClr val="dk1"/>
              </a:solidFill>
              <a:latin typeface="Calibri"/>
              <a:ea typeface="Calibri"/>
              <a:cs typeface="Calibri"/>
              <a:sym typeface="Calibri"/>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273" name="Shape 273"/>
        <p:cNvGrpSpPr/>
        <p:nvPr/>
      </p:nvGrpSpPr>
      <p:grpSpPr>
        <a:xfrm>
          <a:off x="0" y="0"/>
          <a:ext cx="0" cy="0"/>
          <a:chOff x="0" y="0"/>
          <a:chExt cx="0" cy="0"/>
        </a:xfrm>
      </p:grpSpPr>
      <p:sp>
        <p:nvSpPr>
          <p:cNvPr id="274" name="Google Shape;274;p10"/>
          <p:cNvSpPr/>
          <p:nvPr/>
        </p:nvSpPr>
        <p:spPr>
          <a:xfrm>
            <a:off x="0" y="0"/>
            <a:ext cx="9144000" cy="749700"/>
          </a:xfrm>
          <a:prstGeom prst="rect">
            <a:avLst/>
          </a:prstGeom>
          <a:solidFill>
            <a:srgbClr val="0D0D2B"/>
          </a:solidFill>
          <a:ln cap="flat" cmpd="sng" w="12700">
            <a:solidFill>
              <a:srgbClr val="0D0D2B"/>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5" name="Google Shape;275;p10"/>
          <p:cNvSpPr/>
          <p:nvPr/>
        </p:nvSpPr>
        <p:spPr>
          <a:xfrm>
            <a:off x="365760" y="109728"/>
            <a:ext cx="6400800" cy="32910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FFFFFF"/>
              </a:buClr>
              <a:buSzPts val="1600"/>
              <a:buFont typeface="Arial Black"/>
              <a:buNone/>
            </a:pPr>
            <a:r>
              <a:rPr b="1" i="0" lang="en-US" sz="1600" u="none" cap="none" strike="noStrike">
                <a:solidFill>
                  <a:srgbClr val="FFFFFF"/>
                </a:solidFill>
                <a:latin typeface="Arial Black"/>
                <a:ea typeface="Arial Black"/>
                <a:cs typeface="Arial Black"/>
                <a:sym typeface="Arial Black"/>
              </a:rPr>
              <a:t>Your TAM Filter Criteria</a:t>
            </a:r>
            <a:endParaRPr b="0" i="0" sz="1600" u="none" cap="none" strike="noStrike">
              <a:solidFill>
                <a:schemeClr val="dk1"/>
              </a:solidFill>
              <a:latin typeface="Calibri"/>
              <a:ea typeface="Calibri"/>
              <a:cs typeface="Calibri"/>
              <a:sym typeface="Calibri"/>
            </a:endParaRPr>
          </a:p>
        </p:txBody>
      </p:sp>
      <p:sp>
        <p:nvSpPr>
          <p:cNvPr id="276" name="Google Shape;276;p10"/>
          <p:cNvSpPr/>
          <p:nvPr/>
        </p:nvSpPr>
        <p:spPr>
          <a:xfrm>
            <a:off x="365760" y="457200"/>
            <a:ext cx="6400800" cy="21960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8492A6"/>
              </a:buClr>
              <a:buSzPts val="1100"/>
              <a:buFont typeface="Arial"/>
              <a:buNone/>
            </a:pPr>
            <a:r>
              <a:rPr b="0" i="0" lang="en-US" sz="1100" u="none" cap="none" strike="noStrike">
                <a:solidFill>
                  <a:srgbClr val="8492A6"/>
                </a:solidFill>
                <a:latin typeface="Arial"/>
                <a:ea typeface="Arial"/>
                <a:cs typeface="Arial"/>
                <a:sym typeface="Arial"/>
              </a:rPr>
              <a:t>Session 2 · </a:t>
            </a:r>
            <a:r>
              <a:rPr lang="en-US" sz="1100">
                <a:solidFill>
                  <a:srgbClr val="8492A6"/>
                </a:solidFill>
              </a:rPr>
              <a:t>Transformation Layer</a:t>
            </a:r>
            <a:r>
              <a:rPr b="0" i="0" lang="en-US" sz="1100" u="none" cap="none" strike="noStrike">
                <a:solidFill>
                  <a:srgbClr val="8492A6"/>
                </a:solidFill>
                <a:latin typeface="Arial"/>
                <a:ea typeface="Arial"/>
                <a:cs typeface="Arial"/>
                <a:sym typeface="Arial"/>
              </a:rPr>
              <a:t> </a:t>
            </a:r>
            <a:r>
              <a:rPr lang="en-US" sz="1100">
                <a:solidFill>
                  <a:srgbClr val="8492A6"/>
                </a:solidFill>
              </a:rPr>
              <a:t>· Contacts</a:t>
            </a:r>
            <a:endParaRPr b="0" i="0" sz="1100" u="none" cap="none" strike="noStrike">
              <a:solidFill>
                <a:schemeClr val="dk1"/>
              </a:solidFill>
              <a:latin typeface="Calibri"/>
              <a:ea typeface="Calibri"/>
              <a:cs typeface="Calibri"/>
              <a:sym typeface="Calibri"/>
            </a:endParaRPr>
          </a:p>
        </p:txBody>
      </p:sp>
      <p:sp>
        <p:nvSpPr>
          <p:cNvPr id="277" name="Google Shape;277;p10"/>
          <p:cNvSpPr/>
          <p:nvPr/>
        </p:nvSpPr>
        <p:spPr>
          <a:xfrm>
            <a:off x="7772400" y="109728"/>
            <a:ext cx="1005900" cy="384000"/>
          </a:xfrm>
          <a:prstGeom prst="roundRect">
            <a:avLst>
              <a:gd fmla="val 9524" name="adj"/>
            </a:avLst>
          </a:prstGeom>
          <a:solidFill>
            <a:srgbClr val="F59E0B"/>
          </a:solidFill>
          <a:ln cap="flat" cmpd="sng" w="12700">
            <a:solidFill>
              <a:srgbClr val="F59E0B"/>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8" name="Google Shape;278;p10"/>
          <p:cNvSpPr/>
          <p:nvPr/>
        </p:nvSpPr>
        <p:spPr>
          <a:xfrm>
            <a:off x="7772400" y="109728"/>
            <a:ext cx="1005900" cy="3840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Clr>
                <a:srgbClr val="FFFFFF"/>
              </a:buClr>
              <a:buSzPts val="900"/>
              <a:buFont typeface="Arial"/>
              <a:buNone/>
            </a:pPr>
            <a:r>
              <a:rPr b="1" i="0" lang="en-US" sz="900" u="none" cap="none" strike="noStrike">
                <a:solidFill>
                  <a:srgbClr val="FFFFFF"/>
                </a:solidFill>
                <a:latin typeface="Arial"/>
                <a:ea typeface="Arial"/>
                <a:cs typeface="Arial"/>
                <a:sym typeface="Arial"/>
              </a:rPr>
              <a:t>Session 2</a:t>
            </a:r>
            <a:endParaRPr b="0" i="0" sz="900" u="none" cap="none" strike="noStrike">
              <a:solidFill>
                <a:schemeClr val="dk1"/>
              </a:solidFill>
              <a:latin typeface="Calibri"/>
              <a:ea typeface="Calibri"/>
              <a:cs typeface="Calibri"/>
              <a:sym typeface="Calibri"/>
            </a:endParaRPr>
          </a:p>
        </p:txBody>
      </p:sp>
      <p:sp>
        <p:nvSpPr>
          <p:cNvPr id="279" name="Google Shape;279;p10"/>
          <p:cNvSpPr/>
          <p:nvPr/>
        </p:nvSpPr>
        <p:spPr>
          <a:xfrm>
            <a:off x="365760" y="822960"/>
            <a:ext cx="8412600" cy="29250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8492A6"/>
              </a:buClr>
              <a:buSzPts val="1200"/>
              <a:buFont typeface="Arial"/>
              <a:buNone/>
            </a:pPr>
            <a:r>
              <a:rPr b="0" i="0" lang="en-US" sz="1200" u="none" cap="none" strike="noStrike">
                <a:solidFill>
                  <a:srgbClr val="8492A6"/>
                </a:solidFill>
                <a:latin typeface="Arial"/>
                <a:ea typeface="Arial"/>
                <a:cs typeface="Arial"/>
                <a:sym typeface="Arial"/>
              </a:rPr>
              <a:t>Define the hard gates </a:t>
            </a:r>
            <a:r>
              <a:rPr lang="en-US" sz="1200">
                <a:solidFill>
                  <a:srgbClr val="8492A6"/>
                </a:solidFill>
              </a:rPr>
              <a:t>- contacts</a:t>
            </a:r>
            <a:r>
              <a:rPr b="0" i="0" lang="en-US" sz="1200" u="none" cap="none" strike="noStrike">
                <a:solidFill>
                  <a:srgbClr val="8492A6"/>
                </a:solidFill>
                <a:latin typeface="Arial"/>
                <a:ea typeface="Arial"/>
                <a:cs typeface="Arial"/>
                <a:sym typeface="Arial"/>
              </a:rPr>
              <a:t> that don't meet these criteria never enter the TAM. Be specific enough that Clay can use these as filter conditions.</a:t>
            </a:r>
            <a:endParaRPr b="0" i="0" sz="1200" u="none" cap="none" strike="noStrike">
              <a:solidFill>
                <a:schemeClr val="dk1"/>
              </a:solidFill>
              <a:latin typeface="Calibri"/>
              <a:ea typeface="Calibri"/>
              <a:cs typeface="Calibri"/>
              <a:sym typeface="Calibri"/>
            </a:endParaRPr>
          </a:p>
        </p:txBody>
      </p:sp>
      <p:sp>
        <p:nvSpPr>
          <p:cNvPr id="280" name="Google Shape;280;p10"/>
          <p:cNvSpPr/>
          <p:nvPr/>
        </p:nvSpPr>
        <p:spPr>
          <a:xfrm>
            <a:off x="2696409" y="1188688"/>
            <a:ext cx="3751200" cy="3492900"/>
          </a:xfrm>
          <a:prstGeom prst="rect">
            <a:avLst/>
          </a:prstGeom>
          <a:solidFill>
            <a:srgbClr val="F4F5F7"/>
          </a:solidFill>
          <a:ln cap="flat" cmpd="sng" w="12700">
            <a:solidFill>
              <a:srgbClr val="E5E7EB"/>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sz="1300"/>
          </a:p>
        </p:txBody>
      </p:sp>
      <p:sp>
        <p:nvSpPr>
          <p:cNvPr id="281" name="Google Shape;281;p10"/>
          <p:cNvSpPr/>
          <p:nvPr/>
        </p:nvSpPr>
        <p:spPr>
          <a:xfrm>
            <a:off x="2696459" y="1188700"/>
            <a:ext cx="3751200" cy="45600"/>
          </a:xfrm>
          <a:prstGeom prst="rect">
            <a:avLst/>
          </a:prstGeom>
          <a:solidFill>
            <a:srgbClr val="EF5350"/>
          </a:solidFill>
          <a:ln cap="flat" cmpd="sng" w="12700">
            <a:solidFill>
              <a:srgbClr val="EF535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2" name="Google Shape;282;p10"/>
          <p:cNvSpPr/>
          <p:nvPr/>
        </p:nvSpPr>
        <p:spPr>
          <a:xfrm>
            <a:off x="2848994" y="1280127"/>
            <a:ext cx="3433200" cy="27420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EF5350"/>
              </a:buClr>
              <a:buSzPts val="1200"/>
              <a:buFont typeface="Arial"/>
              <a:buNone/>
            </a:pPr>
            <a:r>
              <a:rPr b="1" lang="en-US" sz="1200">
                <a:solidFill>
                  <a:srgbClr val="EF5350"/>
                </a:solidFill>
              </a:rPr>
              <a:t>Demographic Filters</a:t>
            </a:r>
            <a:endParaRPr b="0" i="0" sz="1200" u="none" cap="none" strike="noStrike">
              <a:solidFill>
                <a:schemeClr val="dk1"/>
              </a:solidFill>
              <a:latin typeface="Calibri"/>
              <a:ea typeface="Calibri"/>
              <a:cs typeface="Calibri"/>
              <a:sym typeface="Calibri"/>
            </a:endParaRPr>
          </a:p>
        </p:txBody>
      </p:sp>
      <p:sp>
        <p:nvSpPr>
          <p:cNvPr id="283" name="Google Shape;283;p10"/>
          <p:cNvSpPr/>
          <p:nvPr/>
        </p:nvSpPr>
        <p:spPr>
          <a:xfrm>
            <a:off x="2848994" y="1673318"/>
            <a:ext cx="3433200" cy="18300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8492A6"/>
              </a:buClr>
              <a:buSzPts val="1000"/>
              <a:buFont typeface="Arial"/>
              <a:buNone/>
            </a:pPr>
            <a:r>
              <a:rPr lang="en-US" sz="900">
                <a:solidFill>
                  <a:srgbClr val="8492A6"/>
                </a:solidFill>
              </a:rPr>
              <a:t>Job Title</a:t>
            </a:r>
            <a:endParaRPr b="0" i="0" sz="900" u="none" cap="none" strike="noStrike">
              <a:solidFill>
                <a:schemeClr val="dk1"/>
              </a:solidFill>
              <a:latin typeface="Calibri"/>
              <a:ea typeface="Calibri"/>
              <a:cs typeface="Calibri"/>
              <a:sym typeface="Calibri"/>
            </a:endParaRPr>
          </a:p>
        </p:txBody>
      </p:sp>
      <p:sp>
        <p:nvSpPr>
          <p:cNvPr id="284" name="Google Shape;284;p10"/>
          <p:cNvSpPr/>
          <p:nvPr/>
        </p:nvSpPr>
        <p:spPr>
          <a:xfrm>
            <a:off x="2848994" y="1874486"/>
            <a:ext cx="3433200" cy="274200"/>
          </a:xfrm>
          <a:prstGeom prst="rect">
            <a:avLst/>
          </a:prstGeom>
          <a:solidFill>
            <a:srgbClr val="F0F4F8"/>
          </a:solidFill>
          <a:ln cap="flat" cmpd="sng" w="12700">
            <a:solidFill>
              <a:srgbClr val="CBD5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sz="1300"/>
          </a:p>
        </p:txBody>
      </p:sp>
      <p:sp>
        <p:nvSpPr>
          <p:cNvPr id="285" name="Google Shape;285;p10"/>
          <p:cNvSpPr/>
          <p:nvPr/>
        </p:nvSpPr>
        <p:spPr>
          <a:xfrm>
            <a:off x="2848994" y="2240245"/>
            <a:ext cx="3433200" cy="18300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8492A6"/>
              </a:buClr>
              <a:buSzPts val="1000"/>
              <a:buFont typeface="Arial"/>
              <a:buNone/>
            </a:pPr>
            <a:r>
              <a:rPr lang="en-US" sz="900">
                <a:solidFill>
                  <a:srgbClr val="8492A6"/>
                </a:solidFill>
              </a:rPr>
              <a:t>Seniority</a:t>
            </a:r>
            <a:endParaRPr b="0" i="0" sz="900" u="none" cap="none" strike="noStrike">
              <a:solidFill>
                <a:schemeClr val="dk1"/>
              </a:solidFill>
              <a:latin typeface="Calibri"/>
              <a:ea typeface="Calibri"/>
              <a:cs typeface="Calibri"/>
              <a:sym typeface="Calibri"/>
            </a:endParaRPr>
          </a:p>
        </p:txBody>
      </p:sp>
      <p:sp>
        <p:nvSpPr>
          <p:cNvPr id="286" name="Google Shape;286;p10"/>
          <p:cNvSpPr/>
          <p:nvPr/>
        </p:nvSpPr>
        <p:spPr>
          <a:xfrm>
            <a:off x="2848994" y="2441413"/>
            <a:ext cx="3433200" cy="274200"/>
          </a:xfrm>
          <a:prstGeom prst="rect">
            <a:avLst/>
          </a:prstGeom>
          <a:solidFill>
            <a:srgbClr val="F0F4F8"/>
          </a:solidFill>
          <a:ln cap="flat" cmpd="sng" w="12700">
            <a:solidFill>
              <a:srgbClr val="CBD5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sz="1300"/>
          </a:p>
        </p:txBody>
      </p:sp>
      <p:sp>
        <p:nvSpPr>
          <p:cNvPr id="287" name="Google Shape;287;p10"/>
          <p:cNvSpPr/>
          <p:nvPr/>
        </p:nvSpPr>
        <p:spPr>
          <a:xfrm>
            <a:off x="2848994" y="2807172"/>
            <a:ext cx="3433200" cy="18300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8492A6"/>
              </a:buClr>
              <a:buSzPts val="1000"/>
              <a:buFont typeface="Arial"/>
              <a:buNone/>
            </a:pPr>
            <a:r>
              <a:rPr lang="en-US" sz="900">
                <a:solidFill>
                  <a:srgbClr val="8492A6"/>
                </a:solidFill>
              </a:rPr>
              <a:t>Location</a:t>
            </a:r>
            <a:endParaRPr b="0" i="0" sz="900" u="none" cap="none" strike="noStrike">
              <a:solidFill>
                <a:schemeClr val="dk1"/>
              </a:solidFill>
              <a:latin typeface="Calibri"/>
              <a:ea typeface="Calibri"/>
              <a:cs typeface="Calibri"/>
              <a:sym typeface="Calibri"/>
            </a:endParaRPr>
          </a:p>
        </p:txBody>
      </p:sp>
      <p:sp>
        <p:nvSpPr>
          <p:cNvPr id="288" name="Google Shape;288;p10"/>
          <p:cNvSpPr/>
          <p:nvPr/>
        </p:nvSpPr>
        <p:spPr>
          <a:xfrm>
            <a:off x="2848994" y="3008339"/>
            <a:ext cx="3433200" cy="274200"/>
          </a:xfrm>
          <a:prstGeom prst="rect">
            <a:avLst/>
          </a:prstGeom>
          <a:solidFill>
            <a:srgbClr val="F0F4F8"/>
          </a:solidFill>
          <a:ln cap="flat" cmpd="sng" w="12700">
            <a:solidFill>
              <a:srgbClr val="CBD5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sz="1300"/>
          </a:p>
        </p:txBody>
      </p:sp>
      <p:sp>
        <p:nvSpPr>
          <p:cNvPr id="289" name="Google Shape;289;p10"/>
          <p:cNvSpPr/>
          <p:nvPr/>
        </p:nvSpPr>
        <p:spPr>
          <a:xfrm>
            <a:off x="2848994" y="3374098"/>
            <a:ext cx="3433200" cy="183000"/>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Clr>
                <a:srgbClr val="8492A6"/>
              </a:buClr>
              <a:buSzPts val="1000"/>
              <a:buFont typeface="Arial"/>
              <a:buNone/>
            </a:pPr>
            <a:r>
              <a:rPr lang="en-US" sz="900">
                <a:solidFill>
                  <a:srgbClr val="8492A6"/>
                </a:solidFill>
              </a:rPr>
              <a:t>Relevant Certifications</a:t>
            </a:r>
            <a:endParaRPr b="0" i="0" sz="900" u="none" cap="none" strike="noStrike">
              <a:solidFill>
                <a:schemeClr val="dk1"/>
              </a:solidFill>
              <a:latin typeface="Calibri"/>
              <a:ea typeface="Calibri"/>
              <a:cs typeface="Calibri"/>
              <a:sym typeface="Calibri"/>
            </a:endParaRPr>
          </a:p>
        </p:txBody>
      </p:sp>
      <p:sp>
        <p:nvSpPr>
          <p:cNvPr id="290" name="Google Shape;290;p10"/>
          <p:cNvSpPr/>
          <p:nvPr/>
        </p:nvSpPr>
        <p:spPr>
          <a:xfrm>
            <a:off x="2848994" y="3575266"/>
            <a:ext cx="3433200" cy="274200"/>
          </a:xfrm>
          <a:prstGeom prst="rect">
            <a:avLst/>
          </a:prstGeom>
          <a:solidFill>
            <a:srgbClr val="F0F4F8"/>
          </a:solidFill>
          <a:ln cap="flat" cmpd="sng" w="12700">
            <a:solidFill>
              <a:srgbClr val="CBD5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sz="1300"/>
          </a:p>
        </p:txBody>
      </p:sp>
      <p:sp>
        <p:nvSpPr>
          <p:cNvPr id="291" name="Google Shape;291;p10"/>
          <p:cNvSpPr/>
          <p:nvPr/>
        </p:nvSpPr>
        <p:spPr>
          <a:xfrm>
            <a:off x="2848994" y="3941025"/>
            <a:ext cx="3433200" cy="18300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8492A6"/>
              </a:buClr>
              <a:buSzPts val="1000"/>
              <a:buFont typeface="Arial"/>
              <a:buNone/>
            </a:pPr>
            <a:r>
              <a:rPr lang="en-US" sz="900">
                <a:solidFill>
                  <a:srgbClr val="8492A6"/>
                </a:solidFill>
              </a:rPr>
              <a:t>Previous Experience</a:t>
            </a:r>
            <a:endParaRPr b="0" i="0" sz="900" u="none" cap="none" strike="noStrike">
              <a:solidFill>
                <a:schemeClr val="dk1"/>
              </a:solidFill>
              <a:latin typeface="Calibri"/>
              <a:ea typeface="Calibri"/>
              <a:cs typeface="Calibri"/>
              <a:sym typeface="Calibri"/>
            </a:endParaRPr>
          </a:p>
        </p:txBody>
      </p:sp>
      <p:sp>
        <p:nvSpPr>
          <p:cNvPr id="292" name="Google Shape;292;p10"/>
          <p:cNvSpPr/>
          <p:nvPr/>
        </p:nvSpPr>
        <p:spPr>
          <a:xfrm>
            <a:off x="2848994" y="4142193"/>
            <a:ext cx="3433200" cy="274200"/>
          </a:xfrm>
          <a:prstGeom prst="rect">
            <a:avLst/>
          </a:prstGeom>
          <a:solidFill>
            <a:srgbClr val="F0F4F8"/>
          </a:solidFill>
          <a:ln cap="flat" cmpd="sng" w="12700">
            <a:solidFill>
              <a:srgbClr val="CBD5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sz="1300"/>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297" name="Shape 297"/>
        <p:cNvGrpSpPr/>
        <p:nvPr/>
      </p:nvGrpSpPr>
      <p:grpSpPr>
        <a:xfrm>
          <a:off x="0" y="0"/>
          <a:ext cx="0" cy="0"/>
          <a:chOff x="0" y="0"/>
          <a:chExt cx="0" cy="0"/>
        </a:xfrm>
      </p:grpSpPr>
      <p:sp>
        <p:nvSpPr>
          <p:cNvPr id="298" name="Google Shape;298;p11"/>
          <p:cNvSpPr/>
          <p:nvPr/>
        </p:nvSpPr>
        <p:spPr>
          <a:xfrm>
            <a:off x="0" y="0"/>
            <a:ext cx="9144000" cy="749808"/>
          </a:xfrm>
          <a:prstGeom prst="rect">
            <a:avLst/>
          </a:prstGeom>
          <a:solidFill>
            <a:srgbClr val="0D0D2B"/>
          </a:solidFill>
          <a:ln cap="flat" cmpd="sng" w="12700">
            <a:solidFill>
              <a:srgbClr val="0D0D2B"/>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9" name="Google Shape;299;p11"/>
          <p:cNvSpPr/>
          <p:nvPr/>
        </p:nvSpPr>
        <p:spPr>
          <a:xfrm>
            <a:off x="365760" y="109728"/>
            <a:ext cx="6400800" cy="329184"/>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FFFFFF"/>
              </a:buClr>
              <a:buSzPts val="1600"/>
              <a:buFont typeface="Arial Black"/>
              <a:buNone/>
            </a:pPr>
            <a:r>
              <a:rPr b="1" i="0" lang="en-US" sz="1600" u="none" cap="none" strike="noStrike">
                <a:solidFill>
                  <a:srgbClr val="FFFFFF"/>
                </a:solidFill>
                <a:latin typeface="Arial Black"/>
                <a:ea typeface="Arial Black"/>
                <a:cs typeface="Arial Black"/>
                <a:sym typeface="Arial Black"/>
              </a:rPr>
              <a:t>ICP Segmentation Table  [Deliverable 1 · Section 2]</a:t>
            </a:r>
            <a:endParaRPr b="0" i="0" sz="1600" u="none" cap="none" strike="noStrike">
              <a:solidFill>
                <a:schemeClr val="dk1"/>
              </a:solidFill>
              <a:latin typeface="Calibri"/>
              <a:ea typeface="Calibri"/>
              <a:cs typeface="Calibri"/>
              <a:sym typeface="Calibri"/>
            </a:endParaRPr>
          </a:p>
        </p:txBody>
      </p:sp>
      <p:sp>
        <p:nvSpPr>
          <p:cNvPr id="300" name="Google Shape;300;p11"/>
          <p:cNvSpPr/>
          <p:nvPr/>
        </p:nvSpPr>
        <p:spPr>
          <a:xfrm>
            <a:off x="365760" y="457200"/>
            <a:ext cx="6400800" cy="219456"/>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8492A6"/>
              </a:buClr>
              <a:buSzPts val="1100"/>
              <a:buFont typeface="Arial"/>
              <a:buNone/>
            </a:pPr>
            <a:r>
              <a:rPr b="0" i="0" lang="en-US" sz="1100" u="none" cap="none" strike="noStrike">
                <a:solidFill>
                  <a:srgbClr val="8492A6"/>
                </a:solidFill>
                <a:latin typeface="Arial"/>
                <a:ea typeface="Arial"/>
                <a:cs typeface="Arial"/>
                <a:sym typeface="Arial"/>
              </a:rPr>
              <a:t>Session 3 · Enrichment Layer</a:t>
            </a:r>
            <a:endParaRPr b="0" i="0" sz="1100" u="none" cap="none" strike="noStrike">
              <a:solidFill>
                <a:schemeClr val="dk1"/>
              </a:solidFill>
              <a:latin typeface="Calibri"/>
              <a:ea typeface="Calibri"/>
              <a:cs typeface="Calibri"/>
              <a:sym typeface="Calibri"/>
            </a:endParaRPr>
          </a:p>
        </p:txBody>
      </p:sp>
      <p:sp>
        <p:nvSpPr>
          <p:cNvPr id="301" name="Google Shape;301;p11"/>
          <p:cNvSpPr/>
          <p:nvPr/>
        </p:nvSpPr>
        <p:spPr>
          <a:xfrm>
            <a:off x="7772400" y="109728"/>
            <a:ext cx="1005840" cy="384048"/>
          </a:xfrm>
          <a:prstGeom prst="roundRect">
            <a:avLst>
              <a:gd fmla="val 9524" name="adj"/>
            </a:avLst>
          </a:prstGeom>
          <a:solidFill>
            <a:srgbClr val="00C27C"/>
          </a:solidFill>
          <a:ln cap="flat" cmpd="sng" w="12700">
            <a:solidFill>
              <a:srgbClr val="00C27C"/>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2" name="Google Shape;302;p11"/>
          <p:cNvSpPr/>
          <p:nvPr/>
        </p:nvSpPr>
        <p:spPr>
          <a:xfrm>
            <a:off x="7772400" y="109728"/>
            <a:ext cx="1005840" cy="384048"/>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Clr>
                <a:srgbClr val="FFFFFF"/>
              </a:buClr>
              <a:buSzPts val="900"/>
              <a:buFont typeface="Arial"/>
              <a:buNone/>
            </a:pPr>
            <a:r>
              <a:rPr b="1" i="0" lang="en-US" sz="900" u="none" cap="none" strike="noStrike">
                <a:solidFill>
                  <a:srgbClr val="FFFFFF"/>
                </a:solidFill>
                <a:latin typeface="Arial"/>
                <a:ea typeface="Arial"/>
                <a:cs typeface="Arial"/>
                <a:sym typeface="Arial"/>
              </a:rPr>
              <a:t>Session 3</a:t>
            </a:r>
            <a:endParaRPr b="0" i="0" sz="900" u="none" cap="none" strike="noStrike">
              <a:solidFill>
                <a:schemeClr val="dk1"/>
              </a:solidFill>
              <a:latin typeface="Calibri"/>
              <a:ea typeface="Calibri"/>
              <a:cs typeface="Calibri"/>
              <a:sym typeface="Calibri"/>
            </a:endParaRPr>
          </a:p>
        </p:txBody>
      </p:sp>
      <p:sp>
        <p:nvSpPr>
          <p:cNvPr id="303" name="Google Shape;303;p11"/>
          <p:cNvSpPr/>
          <p:nvPr/>
        </p:nvSpPr>
        <p:spPr>
          <a:xfrm>
            <a:off x="365760" y="822960"/>
            <a:ext cx="8412480" cy="256032"/>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8492A6"/>
              </a:buClr>
              <a:buSzPts val="1200"/>
              <a:buFont typeface="Arial"/>
              <a:buNone/>
            </a:pPr>
            <a:r>
              <a:rPr b="0" i="0" lang="en-US" sz="1200" u="none" cap="none" strike="noStrike">
                <a:solidFill>
                  <a:srgbClr val="8492A6"/>
                </a:solidFill>
                <a:latin typeface="Arial"/>
                <a:ea typeface="Arial"/>
                <a:cs typeface="Arial"/>
                <a:sym typeface="Arial"/>
              </a:rPr>
              <a:t>Define up to 3 ICP segments. Each must be specific enough for Clay to filter on — no vague descriptors.</a:t>
            </a:r>
            <a:endParaRPr b="0" i="0" sz="1200" u="none" cap="none" strike="noStrike">
              <a:solidFill>
                <a:schemeClr val="dk1"/>
              </a:solidFill>
              <a:latin typeface="Calibri"/>
              <a:ea typeface="Calibri"/>
              <a:cs typeface="Calibri"/>
              <a:sym typeface="Calibri"/>
            </a:endParaRPr>
          </a:p>
        </p:txBody>
      </p:sp>
      <p:sp>
        <p:nvSpPr>
          <p:cNvPr id="304" name="Google Shape;304;p11"/>
          <p:cNvSpPr/>
          <p:nvPr/>
        </p:nvSpPr>
        <p:spPr>
          <a:xfrm>
            <a:off x="365760" y="1170432"/>
            <a:ext cx="8412480" cy="310896"/>
          </a:xfrm>
          <a:prstGeom prst="rect">
            <a:avLst/>
          </a:prstGeom>
          <a:solidFill>
            <a:srgbClr val="0D0D2B"/>
          </a:solidFill>
          <a:ln cap="flat" cmpd="sng" w="12700">
            <a:solidFill>
              <a:srgbClr val="0D0D2B"/>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5" name="Google Shape;305;p11"/>
          <p:cNvSpPr/>
          <p:nvPr/>
        </p:nvSpPr>
        <p:spPr>
          <a:xfrm>
            <a:off x="457200" y="1225296"/>
            <a:ext cx="1234440" cy="201168"/>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00C27C"/>
              </a:buClr>
              <a:buSzPts val="950"/>
              <a:buFont typeface="Arial"/>
              <a:buNone/>
            </a:pPr>
            <a:r>
              <a:rPr b="1" i="0" lang="en-US" sz="950" u="none" cap="none" strike="noStrike">
                <a:solidFill>
                  <a:srgbClr val="00C27C"/>
                </a:solidFill>
                <a:latin typeface="Arial"/>
                <a:ea typeface="Arial"/>
                <a:cs typeface="Arial"/>
                <a:sym typeface="Arial"/>
              </a:rPr>
              <a:t>ICP Segment</a:t>
            </a:r>
            <a:endParaRPr b="0" i="0" sz="950" u="none" cap="none" strike="noStrike">
              <a:solidFill>
                <a:schemeClr val="dk1"/>
              </a:solidFill>
              <a:latin typeface="Calibri"/>
              <a:ea typeface="Calibri"/>
              <a:cs typeface="Calibri"/>
              <a:sym typeface="Calibri"/>
            </a:endParaRPr>
          </a:p>
        </p:txBody>
      </p:sp>
      <p:sp>
        <p:nvSpPr>
          <p:cNvPr id="306" name="Google Shape;306;p11"/>
          <p:cNvSpPr/>
          <p:nvPr/>
        </p:nvSpPr>
        <p:spPr>
          <a:xfrm>
            <a:off x="1737360" y="1225296"/>
            <a:ext cx="1188720" cy="201168"/>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00C27C"/>
              </a:buClr>
              <a:buSzPts val="950"/>
              <a:buFont typeface="Arial"/>
              <a:buNone/>
            </a:pPr>
            <a:r>
              <a:rPr b="1" i="0" lang="en-US" sz="950" u="none" cap="none" strike="noStrike">
                <a:solidFill>
                  <a:srgbClr val="00C27C"/>
                </a:solidFill>
                <a:latin typeface="Arial"/>
                <a:ea typeface="Arial"/>
                <a:cs typeface="Arial"/>
                <a:sym typeface="Arial"/>
              </a:rPr>
              <a:t>Revenue Range</a:t>
            </a:r>
            <a:endParaRPr b="0" i="0" sz="950" u="none" cap="none" strike="noStrike">
              <a:solidFill>
                <a:schemeClr val="dk1"/>
              </a:solidFill>
              <a:latin typeface="Calibri"/>
              <a:ea typeface="Calibri"/>
              <a:cs typeface="Calibri"/>
              <a:sym typeface="Calibri"/>
            </a:endParaRPr>
          </a:p>
        </p:txBody>
      </p:sp>
      <p:sp>
        <p:nvSpPr>
          <p:cNvPr id="307" name="Google Shape;307;p11"/>
          <p:cNvSpPr/>
          <p:nvPr/>
        </p:nvSpPr>
        <p:spPr>
          <a:xfrm>
            <a:off x="2971800" y="1225296"/>
            <a:ext cx="1005840" cy="201168"/>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00C27C"/>
              </a:buClr>
              <a:buSzPts val="950"/>
              <a:buFont typeface="Arial"/>
              <a:buNone/>
            </a:pPr>
            <a:r>
              <a:rPr b="1" i="0" lang="en-US" sz="950" u="none" cap="none" strike="noStrike">
                <a:solidFill>
                  <a:srgbClr val="00C27C"/>
                </a:solidFill>
                <a:latin typeface="Arial"/>
                <a:ea typeface="Arial"/>
                <a:cs typeface="Arial"/>
                <a:sym typeface="Arial"/>
              </a:rPr>
              <a:t>Employees</a:t>
            </a:r>
            <a:endParaRPr b="0" i="0" sz="950" u="none" cap="none" strike="noStrike">
              <a:solidFill>
                <a:schemeClr val="dk1"/>
              </a:solidFill>
              <a:latin typeface="Calibri"/>
              <a:ea typeface="Calibri"/>
              <a:cs typeface="Calibri"/>
              <a:sym typeface="Calibri"/>
            </a:endParaRPr>
          </a:p>
        </p:txBody>
      </p:sp>
      <p:sp>
        <p:nvSpPr>
          <p:cNvPr id="308" name="Google Shape;308;p11"/>
          <p:cNvSpPr/>
          <p:nvPr/>
        </p:nvSpPr>
        <p:spPr>
          <a:xfrm>
            <a:off x="4023360" y="1225296"/>
            <a:ext cx="1417320" cy="201168"/>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00C27C"/>
              </a:buClr>
              <a:buSzPts val="950"/>
              <a:buFont typeface="Arial"/>
              <a:buNone/>
            </a:pPr>
            <a:r>
              <a:rPr b="1" i="0" lang="en-US" sz="950" u="none" cap="none" strike="noStrike">
                <a:solidFill>
                  <a:srgbClr val="00C27C"/>
                </a:solidFill>
                <a:latin typeface="Arial"/>
                <a:ea typeface="Arial"/>
                <a:cs typeface="Arial"/>
                <a:sym typeface="Arial"/>
              </a:rPr>
              <a:t>Industry / Vertical</a:t>
            </a:r>
            <a:endParaRPr b="0" i="0" sz="950" u="none" cap="none" strike="noStrike">
              <a:solidFill>
                <a:schemeClr val="dk1"/>
              </a:solidFill>
              <a:latin typeface="Calibri"/>
              <a:ea typeface="Calibri"/>
              <a:cs typeface="Calibri"/>
              <a:sym typeface="Calibri"/>
            </a:endParaRPr>
          </a:p>
        </p:txBody>
      </p:sp>
      <p:sp>
        <p:nvSpPr>
          <p:cNvPr id="309" name="Google Shape;309;p11"/>
          <p:cNvSpPr/>
          <p:nvPr/>
        </p:nvSpPr>
        <p:spPr>
          <a:xfrm>
            <a:off x="5486400" y="1225296"/>
            <a:ext cx="1554480" cy="201168"/>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00C27C"/>
              </a:buClr>
              <a:buSzPts val="950"/>
              <a:buFont typeface="Arial"/>
              <a:buNone/>
            </a:pPr>
            <a:r>
              <a:rPr b="1" i="0" lang="en-US" sz="950" u="none" cap="none" strike="noStrike">
                <a:solidFill>
                  <a:srgbClr val="00C27C"/>
                </a:solidFill>
                <a:latin typeface="Arial"/>
                <a:ea typeface="Arial"/>
                <a:cs typeface="Arial"/>
                <a:sym typeface="Arial"/>
              </a:rPr>
              <a:t>Key Signals</a:t>
            </a:r>
            <a:endParaRPr b="0" i="0" sz="950" u="none" cap="none" strike="noStrike">
              <a:solidFill>
                <a:schemeClr val="dk1"/>
              </a:solidFill>
              <a:latin typeface="Calibri"/>
              <a:ea typeface="Calibri"/>
              <a:cs typeface="Calibri"/>
              <a:sym typeface="Calibri"/>
            </a:endParaRPr>
          </a:p>
        </p:txBody>
      </p:sp>
      <p:sp>
        <p:nvSpPr>
          <p:cNvPr id="310" name="Google Shape;310;p11"/>
          <p:cNvSpPr/>
          <p:nvPr/>
        </p:nvSpPr>
        <p:spPr>
          <a:xfrm>
            <a:off x="7086600" y="1225296"/>
            <a:ext cx="1737360" cy="201168"/>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00C27C"/>
              </a:buClr>
              <a:buSzPts val="950"/>
              <a:buFont typeface="Arial"/>
              <a:buNone/>
            </a:pPr>
            <a:r>
              <a:rPr b="1" i="0" lang="en-US" sz="950" u="none" cap="none" strike="noStrike">
                <a:solidFill>
                  <a:srgbClr val="00C27C"/>
                </a:solidFill>
                <a:latin typeface="Arial"/>
                <a:ea typeface="Arial"/>
                <a:cs typeface="Arial"/>
                <a:sym typeface="Arial"/>
              </a:rPr>
              <a:t>Pain + Fit Tags</a:t>
            </a:r>
            <a:endParaRPr b="0" i="0" sz="950" u="none" cap="none" strike="noStrike">
              <a:solidFill>
                <a:schemeClr val="dk1"/>
              </a:solidFill>
              <a:latin typeface="Calibri"/>
              <a:ea typeface="Calibri"/>
              <a:cs typeface="Calibri"/>
              <a:sym typeface="Calibri"/>
            </a:endParaRPr>
          </a:p>
        </p:txBody>
      </p:sp>
      <p:sp>
        <p:nvSpPr>
          <p:cNvPr id="311" name="Google Shape;311;p11"/>
          <p:cNvSpPr/>
          <p:nvPr/>
        </p:nvSpPr>
        <p:spPr>
          <a:xfrm>
            <a:off x="365760" y="1517904"/>
            <a:ext cx="91440" cy="1060704"/>
          </a:xfrm>
          <a:prstGeom prst="rect">
            <a:avLst/>
          </a:prstGeom>
          <a:solidFill>
            <a:srgbClr val="EF5350"/>
          </a:solidFill>
          <a:ln cap="flat" cmpd="sng" w="12700">
            <a:solidFill>
              <a:srgbClr val="EF535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2" name="Google Shape;312;p11"/>
          <p:cNvSpPr/>
          <p:nvPr/>
        </p:nvSpPr>
        <p:spPr>
          <a:xfrm>
            <a:off x="457200" y="1554480"/>
            <a:ext cx="1197864" cy="987552"/>
          </a:xfrm>
          <a:prstGeom prst="rect">
            <a:avLst/>
          </a:prstGeom>
          <a:solidFill>
            <a:srgbClr val="F0F4F8"/>
          </a:solidFill>
          <a:ln cap="flat" cmpd="sng" w="12700">
            <a:solidFill>
              <a:srgbClr val="CBD5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3" name="Google Shape;313;p11"/>
          <p:cNvSpPr/>
          <p:nvPr/>
        </p:nvSpPr>
        <p:spPr>
          <a:xfrm>
            <a:off x="1737360" y="1554480"/>
            <a:ext cx="1152144" cy="987552"/>
          </a:xfrm>
          <a:prstGeom prst="rect">
            <a:avLst/>
          </a:prstGeom>
          <a:solidFill>
            <a:srgbClr val="F0F4F8"/>
          </a:solidFill>
          <a:ln cap="flat" cmpd="sng" w="12700">
            <a:solidFill>
              <a:srgbClr val="CBD5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4" name="Google Shape;314;p11"/>
          <p:cNvSpPr/>
          <p:nvPr/>
        </p:nvSpPr>
        <p:spPr>
          <a:xfrm>
            <a:off x="2971800" y="1554480"/>
            <a:ext cx="969264" cy="987552"/>
          </a:xfrm>
          <a:prstGeom prst="rect">
            <a:avLst/>
          </a:prstGeom>
          <a:solidFill>
            <a:srgbClr val="F0F4F8"/>
          </a:solidFill>
          <a:ln cap="flat" cmpd="sng" w="12700">
            <a:solidFill>
              <a:srgbClr val="CBD5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5" name="Google Shape;315;p11"/>
          <p:cNvSpPr/>
          <p:nvPr/>
        </p:nvSpPr>
        <p:spPr>
          <a:xfrm>
            <a:off x="4023360" y="1554480"/>
            <a:ext cx="1380744" cy="987552"/>
          </a:xfrm>
          <a:prstGeom prst="rect">
            <a:avLst/>
          </a:prstGeom>
          <a:solidFill>
            <a:srgbClr val="F0F4F8"/>
          </a:solidFill>
          <a:ln cap="flat" cmpd="sng" w="12700">
            <a:solidFill>
              <a:srgbClr val="CBD5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6" name="Google Shape;316;p11"/>
          <p:cNvSpPr/>
          <p:nvPr/>
        </p:nvSpPr>
        <p:spPr>
          <a:xfrm>
            <a:off x="5486400" y="1554480"/>
            <a:ext cx="1517904" cy="987552"/>
          </a:xfrm>
          <a:prstGeom prst="rect">
            <a:avLst/>
          </a:prstGeom>
          <a:solidFill>
            <a:srgbClr val="F0F4F8"/>
          </a:solidFill>
          <a:ln cap="flat" cmpd="sng" w="12700">
            <a:solidFill>
              <a:srgbClr val="CBD5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7" name="Google Shape;317;p11"/>
          <p:cNvSpPr/>
          <p:nvPr/>
        </p:nvSpPr>
        <p:spPr>
          <a:xfrm>
            <a:off x="7086600" y="1554480"/>
            <a:ext cx="1700784" cy="987552"/>
          </a:xfrm>
          <a:prstGeom prst="rect">
            <a:avLst/>
          </a:prstGeom>
          <a:solidFill>
            <a:srgbClr val="F0F4F8"/>
          </a:solidFill>
          <a:ln cap="flat" cmpd="sng" w="12700">
            <a:solidFill>
              <a:srgbClr val="CBD5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8" name="Google Shape;318;p11"/>
          <p:cNvSpPr/>
          <p:nvPr/>
        </p:nvSpPr>
        <p:spPr>
          <a:xfrm>
            <a:off x="457200" y="1883664"/>
            <a:ext cx="1170432" cy="27432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Clr>
                <a:srgbClr val="EF5350"/>
              </a:buClr>
              <a:buSzPts val="1100"/>
              <a:buFont typeface="Arial"/>
              <a:buNone/>
            </a:pPr>
            <a:r>
              <a:rPr b="1" i="0" lang="en-US" sz="1100" u="none" cap="none" strike="noStrike">
                <a:solidFill>
                  <a:srgbClr val="EF5350"/>
                </a:solidFill>
                <a:latin typeface="Arial"/>
                <a:ea typeface="Arial"/>
                <a:cs typeface="Arial"/>
                <a:sym typeface="Arial"/>
              </a:rPr>
              <a:t>ICP 1</a:t>
            </a:r>
            <a:endParaRPr b="0" i="0" sz="1100" u="none" cap="none" strike="noStrike">
              <a:solidFill>
                <a:schemeClr val="dk1"/>
              </a:solidFill>
              <a:latin typeface="Calibri"/>
              <a:ea typeface="Calibri"/>
              <a:cs typeface="Calibri"/>
              <a:sym typeface="Calibri"/>
            </a:endParaRPr>
          </a:p>
        </p:txBody>
      </p:sp>
      <p:sp>
        <p:nvSpPr>
          <p:cNvPr id="319" name="Google Shape;319;p11"/>
          <p:cNvSpPr/>
          <p:nvPr/>
        </p:nvSpPr>
        <p:spPr>
          <a:xfrm>
            <a:off x="365760" y="2651760"/>
            <a:ext cx="91440" cy="1060704"/>
          </a:xfrm>
          <a:prstGeom prst="rect">
            <a:avLst/>
          </a:prstGeom>
          <a:solidFill>
            <a:srgbClr val="F59E0B"/>
          </a:solidFill>
          <a:ln cap="flat" cmpd="sng" w="12700">
            <a:solidFill>
              <a:srgbClr val="F59E0B"/>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0" name="Google Shape;320;p11"/>
          <p:cNvSpPr/>
          <p:nvPr/>
        </p:nvSpPr>
        <p:spPr>
          <a:xfrm>
            <a:off x="457200" y="2688336"/>
            <a:ext cx="1197864" cy="987552"/>
          </a:xfrm>
          <a:prstGeom prst="rect">
            <a:avLst/>
          </a:prstGeom>
          <a:solidFill>
            <a:srgbClr val="E8EFF5"/>
          </a:solidFill>
          <a:ln cap="flat" cmpd="sng" w="12700">
            <a:solidFill>
              <a:srgbClr val="CBD5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1" name="Google Shape;321;p11"/>
          <p:cNvSpPr/>
          <p:nvPr/>
        </p:nvSpPr>
        <p:spPr>
          <a:xfrm>
            <a:off x="1737360" y="2688336"/>
            <a:ext cx="1152144" cy="987552"/>
          </a:xfrm>
          <a:prstGeom prst="rect">
            <a:avLst/>
          </a:prstGeom>
          <a:solidFill>
            <a:srgbClr val="E8EFF5"/>
          </a:solidFill>
          <a:ln cap="flat" cmpd="sng" w="12700">
            <a:solidFill>
              <a:srgbClr val="CBD5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2" name="Google Shape;322;p11"/>
          <p:cNvSpPr/>
          <p:nvPr/>
        </p:nvSpPr>
        <p:spPr>
          <a:xfrm>
            <a:off x="2971800" y="2688336"/>
            <a:ext cx="969264" cy="987552"/>
          </a:xfrm>
          <a:prstGeom prst="rect">
            <a:avLst/>
          </a:prstGeom>
          <a:solidFill>
            <a:srgbClr val="E8EFF5"/>
          </a:solidFill>
          <a:ln cap="flat" cmpd="sng" w="12700">
            <a:solidFill>
              <a:srgbClr val="CBD5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3" name="Google Shape;323;p11"/>
          <p:cNvSpPr/>
          <p:nvPr/>
        </p:nvSpPr>
        <p:spPr>
          <a:xfrm>
            <a:off x="4023360" y="2688336"/>
            <a:ext cx="1380744" cy="987552"/>
          </a:xfrm>
          <a:prstGeom prst="rect">
            <a:avLst/>
          </a:prstGeom>
          <a:solidFill>
            <a:srgbClr val="E8EFF5"/>
          </a:solidFill>
          <a:ln cap="flat" cmpd="sng" w="12700">
            <a:solidFill>
              <a:srgbClr val="CBD5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4" name="Google Shape;324;p11"/>
          <p:cNvSpPr/>
          <p:nvPr/>
        </p:nvSpPr>
        <p:spPr>
          <a:xfrm>
            <a:off x="5486400" y="2688336"/>
            <a:ext cx="1517904" cy="987552"/>
          </a:xfrm>
          <a:prstGeom prst="rect">
            <a:avLst/>
          </a:prstGeom>
          <a:solidFill>
            <a:srgbClr val="E8EFF5"/>
          </a:solidFill>
          <a:ln cap="flat" cmpd="sng" w="12700">
            <a:solidFill>
              <a:srgbClr val="CBD5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5" name="Google Shape;325;p11"/>
          <p:cNvSpPr/>
          <p:nvPr/>
        </p:nvSpPr>
        <p:spPr>
          <a:xfrm>
            <a:off x="7086600" y="2688336"/>
            <a:ext cx="1700784" cy="987552"/>
          </a:xfrm>
          <a:prstGeom prst="rect">
            <a:avLst/>
          </a:prstGeom>
          <a:solidFill>
            <a:srgbClr val="E8EFF5"/>
          </a:solidFill>
          <a:ln cap="flat" cmpd="sng" w="12700">
            <a:solidFill>
              <a:srgbClr val="CBD5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6" name="Google Shape;326;p11"/>
          <p:cNvSpPr/>
          <p:nvPr/>
        </p:nvSpPr>
        <p:spPr>
          <a:xfrm>
            <a:off x="457200" y="3017520"/>
            <a:ext cx="1170432" cy="27432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Clr>
                <a:srgbClr val="F59E0B"/>
              </a:buClr>
              <a:buSzPts val="1100"/>
              <a:buFont typeface="Arial"/>
              <a:buNone/>
            </a:pPr>
            <a:r>
              <a:rPr b="1" i="0" lang="en-US" sz="1100" u="none" cap="none" strike="noStrike">
                <a:solidFill>
                  <a:srgbClr val="F59E0B"/>
                </a:solidFill>
                <a:latin typeface="Arial"/>
                <a:ea typeface="Arial"/>
                <a:cs typeface="Arial"/>
                <a:sym typeface="Arial"/>
              </a:rPr>
              <a:t>ICP 2</a:t>
            </a:r>
            <a:endParaRPr b="0" i="0" sz="1100" u="none" cap="none" strike="noStrike">
              <a:solidFill>
                <a:schemeClr val="dk1"/>
              </a:solidFill>
              <a:latin typeface="Calibri"/>
              <a:ea typeface="Calibri"/>
              <a:cs typeface="Calibri"/>
              <a:sym typeface="Calibri"/>
            </a:endParaRPr>
          </a:p>
        </p:txBody>
      </p:sp>
      <p:sp>
        <p:nvSpPr>
          <p:cNvPr id="327" name="Google Shape;327;p11"/>
          <p:cNvSpPr/>
          <p:nvPr/>
        </p:nvSpPr>
        <p:spPr>
          <a:xfrm>
            <a:off x="365760" y="3785616"/>
            <a:ext cx="91440" cy="1060704"/>
          </a:xfrm>
          <a:prstGeom prst="rect">
            <a:avLst/>
          </a:prstGeom>
          <a:solidFill>
            <a:srgbClr val="00C27C"/>
          </a:solidFill>
          <a:ln cap="flat" cmpd="sng" w="12700">
            <a:solidFill>
              <a:srgbClr val="00C27C"/>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8" name="Google Shape;328;p11"/>
          <p:cNvSpPr/>
          <p:nvPr/>
        </p:nvSpPr>
        <p:spPr>
          <a:xfrm>
            <a:off x="457200" y="3822192"/>
            <a:ext cx="1197864" cy="987552"/>
          </a:xfrm>
          <a:prstGeom prst="rect">
            <a:avLst/>
          </a:prstGeom>
          <a:solidFill>
            <a:srgbClr val="F0F4F8"/>
          </a:solidFill>
          <a:ln cap="flat" cmpd="sng" w="12700">
            <a:solidFill>
              <a:srgbClr val="CBD5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9" name="Google Shape;329;p11"/>
          <p:cNvSpPr/>
          <p:nvPr/>
        </p:nvSpPr>
        <p:spPr>
          <a:xfrm>
            <a:off x="1737360" y="3822192"/>
            <a:ext cx="1152144" cy="987552"/>
          </a:xfrm>
          <a:prstGeom prst="rect">
            <a:avLst/>
          </a:prstGeom>
          <a:solidFill>
            <a:srgbClr val="F0F4F8"/>
          </a:solidFill>
          <a:ln cap="flat" cmpd="sng" w="12700">
            <a:solidFill>
              <a:srgbClr val="CBD5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0" name="Google Shape;330;p11"/>
          <p:cNvSpPr/>
          <p:nvPr/>
        </p:nvSpPr>
        <p:spPr>
          <a:xfrm>
            <a:off x="2971800" y="3822192"/>
            <a:ext cx="969264" cy="987552"/>
          </a:xfrm>
          <a:prstGeom prst="rect">
            <a:avLst/>
          </a:prstGeom>
          <a:solidFill>
            <a:srgbClr val="F0F4F8"/>
          </a:solidFill>
          <a:ln cap="flat" cmpd="sng" w="12700">
            <a:solidFill>
              <a:srgbClr val="CBD5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1" name="Google Shape;331;p11"/>
          <p:cNvSpPr/>
          <p:nvPr/>
        </p:nvSpPr>
        <p:spPr>
          <a:xfrm>
            <a:off x="4023360" y="3822192"/>
            <a:ext cx="1380744" cy="987552"/>
          </a:xfrm>
          <a:prstGeom prst="rect">
            <a:avLst/>
          </a:prstGeom>
          <a:solidFill>
            <a:srgbClr val="F0F4F8"/>
          </a:solidFill>
          <a:ln cap="flat" cmpd="sng" w="12700">
            <a:solidFill>
              <a:srgbClr val="CBD5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2" name="Google Shape;332;p11"/>
          <p:cNvSpPr/>
          <p:nvPr/>
        </p:nvSpPr>
        <p:spPr>
          <a:xfrm>
            <a:off x="5486400" y="3822192"/>
            <a:ext cx="1517904" cy="987552"/>
          </a:xfrm>
          <a:prstGeom prst="rect">
            <a:avLst/>
          </a:prstGeom>
          <a:solidFill>
            <a:srgbClr val="F0F4F8"/>
          </a:solidFill>
          <a:ln cap="flat" cmpd="sng" w="12700">
            <a:solidFill>
              <a:srgbClr val="CBD5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3" name="Google Shape;333;p11"/>
          <p:cNvSpPr/>
          <p:nvPr/>
        </p:nvSpPr>
        <p:spPr>
          <a:xfrm>
            <a:off x="7086600" y="3822192"/>
            <a:ext cx="1700784" cy="987552"/>
          </a:xfrm>
          <a:prstGeom prst="rect">
            <a:avLst/>
          </a:prstGeom>
          <a:solidFill>
            <a:srgbClr val="F0F4F8"/>
          </a:solidFill>
          <a:ln cap="flat" cmpd="sng" w="12700">
            <a:solidFill>
              <a:srgbClr val="CBD5E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4" name="Google Shape;334;p11"/>
          <p:cNvSpPr/>
          <p:nvPr/>
        </p:nvSpPr>
        <p:spPr>
          <a:xfrm>
            <a:off x="457200" y="4151376"/>
            <a:ext cx="1170432" cy="27432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Clr>
                <a:srgbClr val="00C27C"/>
              </a:buClr>
              <a:buSzPts val="1100"/>
              <a:buFont typeface="Arial"/>
              <a:buNone/>
            </a:pPr>
            <a:r>
              <a:rPr b="1" i="0" lang="en-US" sz="1100" u="none" cap="none" strike="noStrike">
                <a:solidFill>
                  <a:srgbClr val="00C27C"/>
                </a:solidFill>
                <a:latin typeface="Arial"/>
                <a:ea typeface="Arial"/>
                <a:cs typeface="Arial"/>
                <a:sym typeface="Arial"/>
              </a:rPr>
              <a:t>ICP 3</a:t>
            </a:r>
            <a:endParaRPr b="0" i="0" sz="1100" u="none" cap="none" strike="noStrike">
              <a:solidFill>
                <a:schemeClr val="dk1"/>
              </a:solidFill>
              <a:latin typeface="Calibri"/>
              <a:ea typeface="Calibri"/>
              <a:cs typeface="Calibri"/>
              <a:sym typeface="Calibri"/>
            </a:endParaRPr>
          </a:p>
        </p:txBody>
      </p:sp>
      <p:sp>
        <p:nvSpPr>
          <p:cNvPr id="335" name="Google Shape;335;p11"/>
          <p:cNvSpPr/>
          <p:nvPr/>
        </p:nvSpPr>
        <p:spPr>
          <a:xfrm>
            <a:off x="365760" y="4892040"/>
            <a:ext cx="8412480" cy="201168"/>
          </a:xfrm>
          <a:prstGeom prst="rect">
            <a:avLst/>
          </a:prstGeom>
          <a:solidFill>
            <a:srgbClr val="EBF8F2"/>
          </a:solidFill>
          <a:ln cap="flat" cmpd="sng" w="12700">
            <a:solidFill>
              <a:srgbClr val="00C27C"/>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6" name="Google Shape;336;p11"/>
          <p:cNvSpPr/>
          <p:nvPr/>
        </p:nvSpPr>
        <p:spPr>
          <a:xfrm>
            <a:off x="502920" y="4910328"/>
            <a:ext cx="8229600" cy="164592"/>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00A869"/>
              </a:buClr>
              <a:buSzPts val="1000"/>
              <a:buFont typeface="Arial"/>
              <a:buNone/>
            </a:pPr>
            <a:r>
              <a:rPr b="1" i="0" lang="en-US" sz="800" u="none" cap="none" strike="noStrike">
                <a:solidFill>
                  <a:srgbClr val="00A869"/>
                </a:solidFill>
                <a:latin typeface="Arial"/>
                <a:ea typeface="Arial"/>
                <a:cs typeface="Arial"/>
                <a:sym typeface="Arial"/>
              </a:rPr>
              <a:t>📌  Example entry </a:t>
            </a:r>
            <a:r>
              <a:rPr b="1" lang="en-US" sz="800">
                <a:solidFill>
                  <a:srgbClr val="00A869"/>
                </a:solidFill>
              </a:rPr>
              <a:t>- </a:t>
            </a:r>
            <a:r>
              <a:rPr b="1" i="0" lang="en-US" sz="800" u="none" cap="none" strike="noStrike">
                <a:solidFill>
                  <a:srgbClr val="00A869"/>
                </a:solidFill>
                <a:latin typeface="Arial"/>
                <a:ea typeface="Arial"/>
                <a:cs typeface="Arial"/>
                <a:sym typeface="Arial"/>
              </a:rPr>
              <a:t> Revenue: $10M–$50M ARR · Employees: 50–200 · Signals: Series A funded + hiring SDRs · Pain: no outbound system · Fit: uses HubSpot</a:t>
            </a:r>
            <a:endParaRPr b="0" i="0" sz="800" u="none" cap="none" strike="noStrike">
              <a:solidFill>
                <a:schemeClr val="dk1"/>
              </a:solidFill>
              <a:latin typeface="Calibri"/>
              <a:ea typeface="Calibri"/>
              <a:cs typeface="Calibri"/>
              <a:sym typeface="Calibri"/>
            </a:endParaRPr>
          </a:p>
        </p:txBody>
      </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